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notesMasterIdLst>
    <p:notesMasterId r:id="rId36"/>
  </p:notesMasterIdLst>
  <p:handoutMasterIdLst>
    <p:handoutMasterId r:id="rId37"/>
  </p:handoutMasterIdLst>
  <p:sldIdLst>
    <p:sldId id="256" r:id="rId2"/>
    <p:sldId id="257" r:id="rId3"/>
    <p:sldId id="395" r:id="rId4"/>
    <p:sldId id="498" r:id="rId5"/>
    <p:sldId id="457" r:id="rId6"/>
    <p:sldId id="510" r:id="rId7"/>
    <p:sldId id="527" r:id="rId8"/>
    <p:sldId id="506" r:id="rId9"/>
    <p:sldId id="507" r:id="rId10"/>
    <p:sldId id="508" r:id="rId11"/>
    <p:sldId id="509" r:id="rId12"/>
    <p:sldId id="529" r:id="rId13"/>
    <p:sldId id="511" r:id="rId14"/>
    <p:sldId id="497" r:id="rId15"/>
    <p:sldId id="501" r:id="rId16"/>
    <p:sldId id="528" r:id="rId17"/>
    <p:sldId id="518" r:id="rId18"/>
    <p:sldId id="520" r:id="rId19"/>
    <p:sldId id="519" r:id="rId20"/>
    <p:sldId id="502" r:id="rId21"/>
    <p:sldId id="517" r:id="rId22"/>
    <p:sldId id="530" r:id="rId23"/>
    <p:sldId id="516" r:id="rId24"/>
    <p:sldId id="514" r:id="rId25"/>
    <p:sldId id="533" r:id="rId26"/>
    <p:sldId id="512" r:id="rId27"/>
    <p:sldId id="521" r:id="rId28"/>
    <p:sldId id="522" r:id="rId29"/>
    <p:sldId id="513" r:id="rId30"/>
    <p:sldId id="523" r:id="rId31"/>
    <p:sldId id="524" r:id="rId32"/>
    <p:sldId id="525" r:id="rId33"/>
    <p:sldId id="534" r:id="rId34"/>
    <p:sldId id="526" r:id="rId35"/>
  </p:sldIdLst>
  <p:sldSz cx="9144000" cy="6858000" type="screen4x3"/>
  <p:notesSz cx="6769100" cy="9906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0" userDrawn="1">
          <p15:clr>
            <a:srgbClr val="A4A3A4"/>
          </p15:clr>
        </p15:guide>
        <p15:guide id="2" pos="2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BDF5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56" autoAdjust="0"/>
  </p:normalViewPr>
  <p:slideViewPr>
    <p:cSldViewPr>
      <p:cViewPr>
        <p:scale>
          <a:sx n="58" d="100"/>
          <a:sy n="58" d="100"/>
        </p:scale>
        <p:origin x="-928" y="219"/>
      </p:cViewPr>
      <p:guideLst>
        <p:guide orient="horz" pos="2160"/>
        <p:guide pos="2880"/>
      </p:guideLst>
    </p:cSldViewPr>
  </p:slideViewPr>
  <p:notesTextViewPr>
    <p:cViewPr>
      <p:scale>
        <a:sx n="100" d="100"/>
        <a:sy n="100" d="100"/>
      </p:scale>
      <p:origin x="0" y="443"/>
    </p:cViewPr>
  </p:notesTextViewPr>
  <p:sorterViewPr>
    <p:cViewPr>
      <p:scale>
        <a:sx n="100" d="100"/>
        <a:sy n="100" d="100"/>
      </p:scale>
      <p:origin x="0" y="8349"/>
    </p:cViewPr>
  </p:sorterViewPr>
  <p:notesViewPr>
    <p:cSldViewPr>
      <p:cViewPr>
        <p:scale>
          <a:sx n="100" d="100"/>
          <a:sy n="100" d="100"/>
        </p:scale>
        <p:origin x="-999" y="2003"/>
      </p:cViewPr>
      <p:guideLst>
        <p:guide orient="horz" pos="3120"/>
        <p:guide pos="2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2" y="2"/>
            <a:ext cx="2933025" cy="494762"/>
          </a:xfrm>
          <a:prstGeom prst="rect">
            <a:avLst/>
          </a:prstGeom>
          <a:noFill/>
          <a:ln w="9525">
            <a:noFill/>
            <a:miter lim="800000"/>
            <a:headEnd/>
            <a:tailEnd/>
          </a:ln>
          <a:effectLst/>
        </p:spPr>
        <p:txBody>
          <a:bodyPr vert="horz" wrap="square" lIns="87922" tIns="43961" rIns="87922" bIns="43961" numCol="1" anchor="t" anchorCtr="0" compatLnSpc="1">
            <a:prstTxWarp prst="textNoShape">
              <a:avLst/>
            </a:prstTxWarp>
          </a:bodyPr>
          <a:lstStyle>
            <a:lvl1pPr>
              <a:defRPr sz="1200">
                <a:latin typeface="Arial" charset="0"/>
              </a:defRPr>
            </a:lvl1pPr>
          </a:lstStyle>
          <a:p>
            <a:pPr>
              <a:defRPr/>
            </a:pPr>
            <a:endParaRPr lang="en-GB"/>
          </a:p>
        </p:txBody>
      </p:sp>
      <p:sp>
        <p:nvSpPr>
          <p:cNvPr id="43011" name="Rectangle 3"/>
          <p:cNvSpPr>
            <a:spLocks noGrp="1" noChangeArrowheads="1"/>
          </p:cNvSpPr>
          <p:nvPr>
            <p:ph type="dt" sz="quarter" idx="1"/>
          </p:nvPr>
        </p:nvSpPr>
        <p:spPr bwMode="auto">
          <a:xfrm>
            <a:off x="3834563" y="2"/>
            <a:ext cx="2933024" cy="494762"/>
          </a:xfrm>
          <a:prstGeom prst="rect">
            <a:avLst/>
          </a:prstGeom>
          <a:noFill/>
          <a:ln w="9525">
            <a:noFill/>
            <a:miter lim="800000"/>
            <a:headEnd/>
            <a:tailEnd/>
          </a:ln>
          <a:effectLst/>
        </p:spPr>
        <p:txBody>
          <a:bodyPr vert="horz" wrap="square" lIns="87922" tIns="43961" rIns="87922" bIns="43961" numCol="1" anchor="t" anchorCtr="0" compatLnSpc="1">
            <a:prstTxWarp prst="textNoShape">
              <a:avLst/>
            </a:prstTxWarp>
          </a:bodyPr>
          <a:lstStyle>
            <a:lvl1pPr algn="r">
              <a:defRPr sz="1200">
                <a:latin typeface="Arial" charset="0"/>
              </a:defRPr>
            </a:lvl1pPr>
          </a:lstStyle>
          <a:p>
            <a:pPr>
              <a:defRPr/>
            </a:pPr>
            <a:endParaRPr lang="en-GB"/>
          </a:p>
        </p:txBody>
      </p:sp>
      <p:sp>
        <p:nvSpPr>
          <p:cNvPr id="43012" name="Rectangle 4"/>
          <p:cNvSpPr>
            <a:spLocks noGrp="1" noChangeArrowheads="1"/>
          </p:cNvSpPr>
          <p:nvPr>
            <p:ph type="ftr" sz="quarter" idx="2"/>
          </p:nvPr>
        </p:nvSpPr>
        <p:spPr bwMode="auto">
          <a:xfrm>
            <a:off x="2" y="9409702"/>
            <a:ext cx="2933025" cy="494762"/>
          </a:xfrm>
          <a:prstGeom prst="rect">
            <a:avLst/>
          </a:prstGeom>
          <a:noFill/>
          <a:ln w="9525">
            <a:noFill/>
            <a:miter lim="800000"/>
            <a:headEnd/>
            <a:tailEnd/>
          </a:ln>
          <a:effectLst/>
        </p:spPr>
        <p:txBody>
          <a:bodyPr vert="horz" wrap="square" lIns="87922" tIns="43961" rIns="87922" bIns="43961" numCol="1" anchor="b" anchorCtr="0" compatLnSpc="1">
            <a:prstTxWarp prst="textNoShape">
              <a:avLst/>
            </a:prstTxWarp>
          </a:bodyPr>
          <a:lstStyle>
            <a:lvl1pPr>
              <a:defRPr sz="1200">
                <a:latin typeface="Arial" charset="0"/>
              </a:defRPr>
            </a:lvl1pPr>
          </a:lstStyle>
          <a:p>
            <a:pPr>
              <a:defRPr/>
            </a:pPr>
            <a:endParaRPr lang="en-GB"/>
          </a:p>
        </p:txBody>
      </p:sp>
      <p:sp>
        <p:nvSpPr>
          <p:cNvPr id="43013" name="Rectangle 5"/>
          <p:cNvSpPr>
            <a:spLocks noGrp="1" noChangeArrowheads="1"/>
          </p:cNvSpPr>
          <p:nvPr>
            <p:ph type="sldNum" sz="quarter" idx="3"/>
          </p:nvPr>
        </p:nvSpPr>
        <p:spPr bwMode="auto">
          <a:xfrm>
            <a:off x="3834563" y="9409702"/>
            <a:ext cx="2933024" cy="494762"/>
          </a:xfrm>
          <a:prstGeom prst="rect">
            <a:avLst/>
          </a:prstGeom>
          <a:noFill/>
          <a:ln w="9525">
            <a:noFill/>
            <a:miter lim="800000"/>
            <a:headEnd/>
            <a:tailEnd/>
          </a:ln>
          <a:effectLst/>
        </p:spPr>
        <p:txBody>
          <a:bodyPr vert="horz" wrap="square" lIns="87922" tIns="43961" rIns="87922" bIns="43961" numCol="1" anchor="b" anchorCtr="0" compatLnSpc="1">
            <a:prstTxWarp prst="textNoShape">
              <a:avLst/>
            </a:prstTxWarp>
          </a:bodyPr>
          <a:lstStyle>
            <a:lvl1pPr algn="r">
              <a:defRPr sz="1200">
                <a:latin typeface="Arial" charset="0"/>
              </a:defRPr>
            </a:lvl1pPr>
          </a:lstStyle>
          <a:p>
            <a:pPr>
              <a:defRPr/>
            </a:pPr>
            <a:fld id="{A7CC3232-E336-4615-B004-23B4E3E97DAC}" type="slidenum">
              <a:rPr lang="en-GB"/>
              <a:pPr>
                <a:defRPr/>
              </a:pPr>
              <a:t>‹#›</a:t>
            </a:fld>
            <a:endParaRPr lang="en-GB"/>
          </a:p>
        </p:txBody>
      </p:sp>
    </p:spTree>
    <p:extLst>
      <p:ext uri="{BB962C8B-B14F-4D97-AF65-F5344CB8AC3E}">
        <p14:creationId xmlns:p14="http://schemas.microsoft.com/office/powerpoint/2010/main" val="174018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33025" cy="494762"/>
          </a:xfrm>
          <a:prstGeom prst="rect">
            <a:avLst/>
          </a:prstGeom>
        </p:spPr>
        <p:txBody>
          <a:bodyPr vert="horz" lIns="87922" tIns="43961" rIns="87922" bIns="43961" rtlCol="0"/>
          <a:lstStyle>
            <a:lvl1pPr algn="l">
              <a:defRPr sz="1200">
                <a:latin typeface="Arial" charset="0"/>
              </a:defRPr>
            </a:lvl1pPr>
          </a:lstStyle>
          <a:p>
            <a:pPr>
              <a:defRPr/>
            </a:pPr>
            <a:endParaRPr lang="en-GB"/>
          </a:p>
        </p:txBody>
      </p:sp>
      <p:sp>
        <p:nvSpPr>
          <p:cNvPr id="3" name="Date Placeholder 2"/>
          <p:cNvSpPr>
            <a:spLocks noGrp="1"/>
          </p:cNvSpPr>
          <p:nvPr>
            <p:ph type="dt" idx="1"/>
          </p:nvPr>
        </p:nvSpPr>
        <p:spPr>
          <a:xfrm>
            <a:off x="3834563" y="2"/>
            <a:ext cx="2933024" cy="494762"/>
          </a:xfrm>
          <a:prstGeom prst="rect">
            <a:avLst/>
          </a:prstGeom>
        </p:spPr>
        <p:txBody>
          <a:bodyPr vert="horz" lIns="87922" tIns="43961" rIns="87922" bIns="43961" rtlCol="0"/>
          <a:lstStyle>
            <a:lvl1pPr algn="r">
              <a:defRPr sz="1200">
                <a:latin typeface="Arial" charset="0"/>
              </a:defRPr>
            </a:lvl1pPr>
          </a:lstStyle>
          <a:p>
            <a:pPr>
              <a:defRPr/>
            </a:pPr>
            <a:fld id="{85E63C6E-C616-4769-A949-9953C399C78C}" type="datetimeFigureOut">
              <a:rPr lang="en-US"/>
              <a:pPr>
                <a:defRPr/>
              </a:pPr>
              <a:t>12/7/2015</a:t>
            </a:fld>
            <a:endParaRPr lang="en-GB"/>
          </a:p>
        </p:txBody>
      </p:sp>
      <p:sp>
        <p:nvSpPr>
          <p:cNvPr id="4" name="Slide Image Placeholder 3"/>
          <p:cNvSpPr>
            <a:spLocks noGrp="1" noRot="1" noChangeAspect="1"/>
          </p:cNvSpPr>
          <p:nvPr>
            <p:ph type="sldImg" idx="2"/>
          </p:nvPr>
        </p:nvSpPr>
        <p:spPr>
          <a:xfrm>
            <a:off x="908050" y="742950"/>
            <a:ext cx="4954588" cy="3716338"/>
          </a:xfrm>
          <a:prstGeom prst="rect">
            <a:avLst/>
          </a:prstGeom>
          <a:noFill/>
          <a:ln w="12700">
            <a:solidFill>
              <a:prstClr val="black"/>
            </a:solidFill>
          </a:ln>
        </p:spPr>
        <p:txBody>
          <a:bodyPr vert="horz" lIns="87922" tIns="43961" rIns="87922" bIns="43961" rtlCol="0" anchor="ctr"/>
          <a:lstStyle/>
          <a:p>
            <a:pPr lvl="0"/>
            <a:endParaRPr lang="en-GB" noProof="0" smtClean="0"/>
          </a:p>
        </p:txBody>
      </p:sp>
      <p:sp>
        <p:nvSpPr>
          <p:cNvPr id="5" name="Notes Placeholder 4"/>
          <p:cNvSpPr>
            <a:spLocks noGrp="1"/>
          </p:cNvSpPr>
          <p:nvPr>
            <p:ph type="body" sz="quarter" idx="3"/>
          </p:nvPr>
        </p:nvSpPr>
        <p:spPr>
          <a:xfrm>
            <a:off x="677667" y="4703315"/>
            <a:ext cx="5413767" cy="4459006"/>
          </a:xfrm>
          <a:prstGeom prst="rect">
            <a:avLst/>
          </a:prstGeom>
        </p:spPr>
        <p:txBody>
          <a:bodyPr vert="horz" lIns="87922" tIns="43961" rIns="87922" bIns="439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2" y="9409702"/>
            <a:ext cx="2933025" cy="494762"/>
          </a:xfrm>
          <a:prstGeom prst="rect">
            <a:avLst/>
          </a:prstGeom>
        </p:spPr>
        <p:txBody>
          <a:bodyPr vert="horz" lIns="87922" tIns="43961" rIns="87922" bIns="43961" rtlCol="0" anchor="b"/>
          <a:lstStyle>
            <a:lvl1pPr algn="l">
              <a:defRPr sz="1200">
                <a:latin typeface="Arial" charset="0"/>
              </a:defRPr>
            </a:lvl1pPr>
          </a:lstStyle>
          <a:p>
            <a:pPr>
              <a:defRPr/>
            </a:pPr>
            <a:endParaRPr lang="en-GB"/>
          </a:p>
        </p:txBody>
      </p:sp>
      <p:sp>
        <p:nvSpPr>
          <p:cNvPr id="7" name="Slide Number Placeholder 6"/>
          <p:cNvSpPr>
            <a:spLocks noGrp="1"/>
          </p:cNvSpPr>
          <p:nvPr>
            <p:ph type="sldNum" sz="quarter" idx="5"/>
          </p:nvPr>
        </p:nvSpPr>
        <p:spPr>
          <a:xfrm>
            <a:off x="3834563" y="9409702"/>
            <a:ext cx="2933024" cy="494762"/>
          </a:xfrm>
          <a:prstGeom prst="rect">
            <a:avLst/>
          </a:prstGeom>
        </p:spPr>
        <p:txBody>
          <a:bodyPr vert="horz" lIns="87922" tIns="43961" rIns="87922" bIns="43961" rtlCol="0" anchor="b"/>
          <a:lstStyle>
            <a:lvl1pPr algn="r">
              <a:defRPr sz="1200">
                <a:latin typeface="Arial" charset="0"/>
              </a:defRPr>
            </a:lvl1pPr>
          </a:lstStyle>
          <a:p>
            <a:pPr>
              <a:defRPr/>
            </a:pPr>
            <a:fld id="{3226C68A-ED3A-415D-8D04-F81A89C714EB}" type="slidenum">
              <a:rPr lang="en-GB"/>
              <a:pPr>
                <a:defRPr/>
              </a:pPr>
              <a:t>‹#›</a:t>
            </a:fld>
            <a:endParaRPr lang="en-GB"/>
          </a:p>
        </p:txBody>
      </p:sp>
    </p:spTree>
    <p:extLst>
      <p:ext uri="{BB962C8B-B14F-4D97-AF65-F5344CB8AC3E}">
        <p14:creationId xmlns:p14="http://schemas.microsoft.com/office/powerpoint/2010/main" val="1485612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7E6A994-5C35-440A-A43C-9F43D49623FF}" type="slidenum">
              <a:rPr lang="en-GB" altLang="en-US" smtClean="0">
                <a:latin typeface="Arial" pitchFamily="34" charset="0"/>
              </a:rPr>
              <a:pPr eaLnBrk="1" hangingPunct="1">
                <a:spcBef>
                  <a:spcPct val="0"/>
                </a:spcBef>
              </a:pPr>
              <a:t>1</a:t>
            </a:fld>
            <a:endParaRPr lang="en-GB" altLang="en-US" smtClean="0">
              <a:latin typeface="Arial" pitchFamily="34" charset="0"/>
            </a:endParaRPr>
          </a:p>
        </p:txBody>
      </p:sp>
    </p:spTree>
    <p:extLst>
      <p:ext uri="{BB962C8B-B14F-4D97-AF65-F5344CB8AC3E}">
        <p14:creationId xmlns:p14="http://schemas.microsoft.com/office/powerpoint/2010/main" val="3331771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xfrm>
            <a:off x="288206" y="4703314"/>
            <a:ext cx="6408712" cy="51462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10</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908050" y="731838"/>
            <a:ext cx="4954588" cy="3716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xfrm>
            <a:off x="288206" y="4703314"/>
            <a:ext cx="6408712" cy="51462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11</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12</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13</a:t>
            </a:fld>
            <a:endParaRPr lang="en-GB" altLang="en-US" smtClean="0">
              <a:latin typeface="Arial" pitchFamily="34" charset="0"/>
            </a:endParaRPr>
          </a:p>
        </p:txBody>
      </p:sp>
    </p:spTree>
    <p:extLst>
      <p:ext uri="{BB962C8B-B14F-4D97-AF65-F5344CB8AC3E}">
        <p14:creationId xmlns:p14="http://schemas.microsoft.com/office/powerpoint/2010/main" val="1968131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lnSpc>
                <a:spcPct val="80000"/>
              </a:lnSpc>
              <a:spcBef>
                <a:spcPts val="1200"/>
              </a:spcBef>
              <a:buFont typeface="+mj-lt"/>
              <a:buNone/>
              <a:defRPr/>
            </a:pPr>
            <a:r>
              <a:rPr lang="en-GB" sz="3000" dirty="0" smtClean="0">
                <a:solidFill>
                  <a:srgbClr val="FFFF00"/>
                </a:solidFill>
              </a:rPr>
              <a:t>C-204/08 </a:t>
            </a:r>
            <a:r>
              <a:rPr lang="en-GB" sz="3000" i="1" dirty="0" err="1" smtClean="0">
                <a:solidFill>
                  <a:srgbClr val="FFFF00"/>
                </a:solidFill>
              </a:rPr>
              <a:t>Rehder</a:t>
            </a:r>
            <a:r>
              <a:rPr lang="en-GB" sz="3000" i="1" dirty="0" smtClean="0">
                <a:solidFill>
                  <a:srgbClr val="FFFF00"/>
                </a:solidFill>
              </a:rPr>
              <a:t> v Air Baltic Corp</a:t>
            </a:r>
          </a:p>
          <a:p>
            <a:pPr marL="0" indent="0" eaLnBrk="1" hangingPunct="1">
              <a:lnSpc>
                <a:spcPct val="80000"/>
              </a:lnSpc>
              <a:spcBef>
                <a:spcPts val="1200"/>
              </a:spcBef>
              <a:buFont typeface="+mj-lt"/>
              <a:buNone/>
              <a:defRPr/>
            </a:pPr>
            <a:r>
              <a:rPr lang="en-GB" sz="2600" dirty="0" smtClean="0">
                <a:solidFill>
                  <a:srgbClr val="FFFF00"/>
                </a:solidFill>
              </a:rPr>
              <a:t>Place of provision of services in air transport of passengers: place of departure </a:t>
            </a:r>
            <a:r>
              <a:rPr lang="en-GB" sz="2600" dirty="0" smtClean="0"/>
              <a:t>or</a:t>
            </a:r>
            <a:r>
              <a:rPr lang="en-GB" sz="2600" dirty="0" smtClean="0">
                <a:solidFill>
                  <a:srgbClr val="FFFF00"/>
                </a:solidFill>
              </a:rPr>
              <a:t> place of arrival – transferable</a:t>
            </a:r>
            <a:r>
              <a:rPr lang="en-GB" sz="2600" baseline="0" dirty="0" smtClean="0">
                <a:solidFill>
                  <a:srgbClr val="FFFF00"/>
                </a:solidFill>
              </a:rPr>
              <a:t> to carriage of goods? See </a:t>
            </a:r>
            <a:r>
              <a:rPr lang="de-DE" sz="2600" baseline="0" dirty="0" smtClean="0">
                <a:solidFill>
                  <a:srgbClr val="FFFF00"/>
                </a:solidFill>
              </a:rPr>
              <a:t>C-157/13 </a:t>
            </a:r>
            <a:r>
              <a:rPr lang="de-DE" sz="2600" i="1" baseline="0" dirty="0" smtClean="0">
                <a:solidFill>
                  <a:srgbClr val="FFFF00"/>
                </a:solidFill>
              </a:rPr>
              <a:t>Nickel &amp; Goeldner v “Kintra”</a:t>
            </a:r>
            <a:r>
              <a:rPr lang="de-DE" sz="2600" baseline="0" dirty="0" smtClean="0">
                <a:solidFill>
                  <a:srgbClr val="FFFF00"/>
                </a:solidFill>
              </a:rPr>
              <a:t>  </a:t>
            </a:r>
            <a:r>
              <a:rPr lang="de-DE" sz="2600" i="0" baseline="0" dirty="0" smtClean="0">
                <a:solidFill>
                  <a:srgbClr val="FFFF00"/>
                </a:solidFill>
              </a:rPr>
              <a:t>[41], in certain circumstances in matters concerning contracts of carriage, the claimant has teh choice betweenthe courts at the place of departure and the place of arrival, but without (yet?) applying this to carriage of goods. Rheder principles could be argued to apply equally </a:t>
            </a:r>
            <a:r>
              <a:rPr lang="de-DE" sz="2600" i="0" baseline="0" smtClean="0">
                <a:solidFill>
                  <a:srgbClr val="FFFF00"/>
                </a:solidFill>
              </a:rPr>
              <a:t>for goods, </a:t>
            </a:r>
            <a:r>
              <a:rPr lang="de-DE" sz="2600" i="0" baseline="0" dirty="0" smtClean="0">
                <a:solidFill>
                  <a:srgbClr val="FFFF00"/>
                </a:solidFill>
              </a:rPr>
              <a:t>as the place of taking over the goods and the place of delivery is key to the performance of </a:t>
            </a:r>
            <a:r>
              <a:rPr lang="de-DE" sz="2600" i="0" baseline="0" smtClean="0">
                <a:solidFill>
                  <a:srgbClr val="FFFF00"/>
                </a:solidFill>
              </a:rPr>
              <a:t>the contract of carriage.</a:t>
            </a:r>
            <a:endParaRPr lang="en-US" altLang="en-US" i="0"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14</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15</a:t>
            </a:fld>
            <a:endParaRPr lang="en-GB" altLang="en-US" smtClean="0">
              <a:latin typeface="Arial" pitchFamily="34" charset="0"/>
            </a:endParaRPr>
          </a:p>
        </p:txBody>
      </p:sp>
    </p:spTree>
    <p:extLst>
      <p:ext uri="{BB962C8B-B14F-4D97-AF65-F5344CB8AC3E}">
        <p14:creationId xmlns:p14="http://schemas.microsoft.com/office/powerpoint/2010/main" val="1979846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xfrm>
            <a:off x="571428" y="4674217"/>
            <a:ext cx="5794457" cy="49890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GB" sz="1200" kern="1200" dirty="0" smtClean="0">
                <a:solidFill>
                  <a:schemeClr val="tx1"/>
                </a:solidFill>
                <a:effectLst/>
                <a:latin typeface="+mn-lt"/>
                <a:ea typeface="+mn-ea"/>
                <a:cs typeface="+mn-cs"/>
              </a:rPr>
              <a:t>Niall Caldwell and his wife Aileen </a:t>
            </a:r>
            <a:r>
              <a:rPr lang="en-GB" sz="1200" kern="1200" dirty="0" err="1" smtClean="0">
                <a:solidFill>
                  <a:schemeClr val="tx1"/>
                </a:solidFill>
                <a:effectLst/>
                <a:latin typeface="+mn-lt"/>
                <a:ea typeface="+mn-ea"/>
                <a:cs typeface="+mn-cs"/>
              </a:rPr>
              <a:t>McLuckie</a:t>
            </a:r>
            <a:r>
              <a:rPr lang="en-GB" sz="1200" kern="1200" dirty="0" smtClean="0">
                <a:solidFill>
                  <a:schemeClr val="tx1"/>
                </a:solidFill>
                <a:effectLst/>
                <a:latin typeface="+mn-lt"/>
                <a:ea typeface="+mn-ea"/>
                <a:cs typeface="+mn-cs"/>
              </a:rPr>
              <a:t>, both domiciled in Edinburgh, went on holiday in Sicily and had booked flights via an agent with EasyJet, from Edinburgh to London Gatwick and London Gatwick to Catania, Sicily. On their return journey they encountered problems. With boarding passes already in hand, they presented themselves 2 hours before the departure time at the EasyJet check-in desk to drop off their baggage. However the queue there was substantial, including passengers to four different flight destinations. The queue moved so slowly that Mr Caldwell after 30 minutes went up to the desk to ask EasyJet to prioritise the passengers on the next flights first, although this was rejected.  After another 30 minutes he and his wife had dropped off their baggage only to find yet another long and slow moving queue at security, where also no system of prioritisation was in operation. Mr Caldwell’s requests, first to EasyJet and then to security staff to prioritise them was denied. EasyJet staff told him that EasyJet had no control over the security queue and airport security staff’s answer was that only EasyJet could require such prioritisation and had not done so. </a:t>
            </a:r>
          </a:p>
          <a:p>
            <a:r>
              <a:rPr lang="en-GB" sz="1200" kern="1200" dirty="0" smtClean="0">
                <a:solidFill>
                  <a:schemeClr val="tx1"/>
                </a:solidFill>
                <a:effectLst/>
                <a:latin typeface="+mn-lt"/>
                <a:ea typeface="+mn-ea"/>
                <a:cs typeface="+mn-cs"/>
              </a:rPr>
              <a:t>After clearing security and passport control and running to the gate the pursuers arrived at the gate at the scheduled departure time only to be told that the plane had left and their luggage had been unloaded. They were not offered any assistance and told that if they wanted to fly on other EasyJet flights they would have to pay full fare and the next ones scheduled were only two and three days’ time. However, the pursuers were able to find and buy two tickets to London from British Airways (BA) the same day, but this cost them more than double the price of the flights they had just missed. BA staff guaranteed that they would manage to get to the gate on time, even though there was only one hour left to departure. Indeed a BA representative escorted them through security and ensured their timely arrival at the gate.  Once the pursuers arrived at London Gatwick they managed to pick up on their initial itinerary and board the EasyJet flight to Edinburgh.</a:t>
            </a:r>
          </a:p>
          <a:p>
            <a:endParaRPr lang="en-GB" i="0"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16</a:t>
            </a:fld>
            <a:endParaRPr lang="en-GB" altLang="en-US" smtClean="0">
              <a:latin typeface="Arial" pitchFamily="34" charset="0"/>
            </a:endParaRPr>
          </a:p>
        </p:txBody>
      </p:sp>
    </p:spTree>
    <p:extLst>
      <p:ext uri="{BB962C8B-B14F-4D97-AF65-F5344CB8AC3E}">
        <p14:creationId xmlns:p14="http://schemas.microsoft.com/office/powerpoint/2010/main" val="273336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17</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18</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19</a:t>
            </a:fld>
            <a:endParaRPr lang="en-GB" altLang="en-US" smtClean="0">
              <a:latin typeface="Arial" pitchFamily="34" charset="0"/>
            </a:endParaRPr>
          </a:p>
        </p:txBody>
      </p:sp>
    </p:spTree>
    <p:extLst>
      <p:ext uri="{BB962C8B-B14F-4D97-AF65-F5344CB8AC3E}">
        <p14:creationId xmlns:p14="http://schemas.microsoft.com/office/powerpoint/2010/main" val="197984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1" i="1" kern="1200" dirty="0" smtClean="0">
                <a:solidFill>
                  <a:schemeClr val="tx1"/>
                </a:solidFill>
                <a:effectLst/>
                <a:latin typeface="+mn-lt"/>
                <a:ea typeface="+mn-ea"/>
                <a:cs typeface="+mn-cs"/>
              </a:rPr>
              <a:t>Caldwell v EasyJet Airline Co Ltd</a:t>
            </a:r>
            <a:r>
              <a:rPr lang="en-GB" sz="1200" b="1" kern="1200" dirty="0" smtClean="0">
                <a:solidFill>
                  <a:schemeClr val="tx1"/>
                </a:solidFill>
                <a:effectLst/>
                <a:latin typeface="+mn-lt"/>
                <a:ea typeface="+mn-ea"/>
                <a:cs typeface="+mn-cs"/>
              </a:rPr>
              <a:t>, Sheriff Court (Lothian and Borders) (Edinburgh) 15 October 2015, </a:t>
            </a:r>
            <a:r>
              <a:rPr lang="en-GB" sz="1200" kern="1200" dirty="0" smtClean="0">
                <a:solidFill>
                  <a:schemeClr val="tx1"/>
                </a:solidFill>
                <a:effectLst/>
                <a:latin typeface="+mn-lt"/>
                <a:ea typeface="+mn-ea"/>
                <a:cs typeface="+mn-cs"/>
              </a:rPr>
              <a:t>2015 S.L.T. (</a:t>
            </a:r>
            <a:r>
              <a:rPr lang="en-GB" sz="1200" kern="1200" dirty="0" err="1" smtClean="0">
                <a:solidFill>
                  <a:schemeClr val="tx1"/>
                </a:solidFill>
                <a:effectLst/>
                <a:latin typeface="+mn-lt"/>
                <a:ea typeface="+mn-ea"/>
                <a:cs typeface="+mn-cs"/>
              </a:rPr>
              <a:t>Sh</a:t>
            </a:r>
            <a:r>
              <a:rPr lang="en-GB" sz="1200" kern="1200" dirty="0" smtClean="0">
                <a:solidFill>
                  <a:schemeClr val="tx1"/>
                </a:solidFill>
                <a:effectLst/>
                <a:latin typeface="+mn-lt"/>
                <a:ea typeface="+mn-ea"/>
                <a:cs typeface="+mn-cs"/>
              </a:rPr>
              <a:t> Ct) 223; 2015 G.W.D. 34-546</a:t>
            </a:r>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a:t>
            </a:fld>
            <a:endParaRPr lang="en-GB" altLang="en-US" smtClean="0">
              <a:latin typeface="Arial" pitchFamily="34" charset="0"/>
            </a:endParaRPr>
          </a:p>
        </p:txBody>
      </p:sp>
    </p:spTree>
    <p:extLst>
      <p:ext uri="{BB962C8B-B14F-4D97-AF65-F5344CB8AC3E}">
        <p14:creationId xmlns:p14="http://schemas.microsoft.com/office/powerpoint/2010/main" val="1753506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20</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21</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22</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23</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24</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25</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26</a:t>
            </a:fld>
            <a:endParaRPr lang="en-GB" altLang="en-US" smtClean="0">
              <a:latin typeface="Arial" pitchFamily="34" charset="0"/>
            </a:endParaRPr>
          </a:p>
        </p:txBody>
      </p:sp>
    </p:spTree>
    <p:extLst>
      <p:ext uri="{BB962C8B-B14F-4D97-AF65-F5344CB8AC3E}">
        <p14:creationId xmlns:p14="http://schemas.microsoft.com/office/powerpoint/2010/main" val="1968131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27</a:t>
            </a:fld>
            <a:endParaRPr lang="en-GB" altLang="en-US" smtClean="0">
              <a:latin typeface="Arial" pitchFamily="34" charset="0"/>
            </a:endParaRPr>
          </a:p>
        </p:txBody>
      </p:sp>
    </p:spTree>
    <p:extLst>
      <p:ext uri="{BB962C8B-B14F-4D97-AF65-F5344CB8AC3E}">
        <p14:creationId xmlns:p14="http://schemas.microsoft.com/office/powerpoint/2010/main" val="1979846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28</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29</a:t>
            </a:fld>
            <a:endParaRPr lang="en-GB" altLang="en-US" smtClean="0">
              <a:latin typeface="Arial" pitchFamily="34" charset="0"/>
            </a:endParaRPr>
          </a:p>
        </p:txBody>
      </p:sp>
    </p:spTree>
    <p:extLst>
      <p:ext uri="{BB962C8B-B14F-4D97-AF65-F5344CB8AC3E}">
        <p14:creationId xmlns:p14="http://schemas.microsoft.com/office/powerpoint/2010/main" val="196813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xfrm>
            <a:off x="571428" y="4674217"/>
            <a:ext cx="5794457" cy="49890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GB" sz="1200" kern="1200" dirty="0" smtClean="0">
                <a:solidFill>
                  <a:schemeClr val="tx1"/>
                </a:solidFill>
                <a:effectLst/>
                <a:latin typeface="+mn-lt"/>
                <a:ea typeface="+mn-ea"/>
                <a:cs typeface="+mn-cs"/>
              </a:rPr>
              <a:t>Niall Caldwell and his wife Aileen </a:t>
            </a:r>
            <a:r>
              <a:rPr lang="en-GB" sz="1200" kern="1200" dirty="0" err="1" smtClean="0">
                <a:solidFill>
                  <a:schemeClr val="tx1"/>
                </a:solidFill>
                <a:effectLst/>
                <a:latin typeface="+mn-lt"/>
                <a:ea typeface="+mn-ea"/>
                <a:cs typeface="+mn-cs"/>
              </a:rPr>
              <a:t>McLuckie</a:t>
            </a:r>
            <a:r>
              <a:rPr lang="en-GB" sz="1200" kern="1200" dirty="0" smtClean="0">
                <a:solidFill>
                  <a:schemeClr val="tx1"/>
                </a:solidFill>
                <a:effectLst/>
                <a:latin typeface="+mn-lt"/>
                <a:ea typeface="+mn-ea"/>
                <a:cs typeface="+mn-cs"/>
              </a:rPr>
              <a:t>, both domiciled in Edinburgh, went on holiday in Sicily and had booked flights via an agent with EasyJet, from Edinburgh to London Gatwick and London Gatwick to Catania, Sicily. On their return journey they encountered problems. With boarding passes already in hand, they presented themselves 2 hours before the departure time at the EasyJet check-in desk to drop off their baggage. However the queue there was substantial, including passengers to four different flight destinations. The queue moved so slowly that Mr Caldwell after 30 minutes went up to the desk to ask EasyJet to prioritise the passengers on the next flights first, although this was rejected.  After another 30 minutes he and his wife had dropped off their baggage only to find yet another long and slow moving queue at security, where also no system of prioritisation was in operation. Mr Caldwell’s requests, first to EasyJet and then to security staff to prioritise them was denied. EasyJet staff told him that EasyJet had no control over the security queue and airport security staff’s answer was that only EasyJet could require such prioritisation and had not done so. </a:t>
            </a:r>
          </a:p>
          <a:p>
            <a:r>
              <a:rPr lang="en-GB" sz="1200" kern="1200" dirty="0" smtClean="0">
                <a:solidFill>
                  <a:schemeClr val="tx1"/>
                </a:solidFill>
                <a:effectLst/>
                <a:latin typeface="+mn-lt"/>
                <a:ea typeface="+mn-ea"/>
                <a:cs typeface="+mn-cs"/>
              </a:rPr>
              <a:t>After clearing security and passport control and running to the gate the pursuers arrived at the gate at the scheduled departure time only to be told that the plane had left and their luggage had been unloaded. They were not offered any assistance and told that if they wanted to fly on other EasyJet flights they would have to pay full fare and the next ones scheduled were only two and three days’ time. However, the pursuers were able to find and buy two tickets to London from British Airways (BA) the same day, but this cost them more than double the price of the flights they had just missed. BA staff guaranteed that they would manage to get to the gate on time, even though there was only one hour left to departure. Indeed a BA representative escorted them through security and ensured their timely arrival at the gate.  Once the pursuers arrived at London Gatwick they managed to pick up on their initial itinerary and board the EasyJet flight to Edinburgh.</a:t>
            </a:r>
          </a:p>
          <a:p>
            <a:endParaRPr lang="en-GB" i="0"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3</a:t>
            </a:fld>
            <a:endParaRPr lang="en-GB" altLang="en-US" smtClean="0">
              <a:latin typeface="Arial" pitchFamily="34" charset="0"/>
            </a:endParaRPr>
          </a:p>
        </p:txBody>
      </p:sp>
    </p:spTree>
    <p:extLst>
      <p:ext uri="{BB962C8B-B14F-4D97-AF65-F5344CB8AC3E}">
        <p14:creationId xmlns:p14="http://schemas.microsoft.com/office/powerpoint/2010/main" val="273336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908050" y="949325"/>
            <a:ext cx="4954588" cy="3716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kern="1200" dirty="0" smtClean="0">
                <a:solidFill>
                  <a:schemeClr val="tx1"/>
                </a:solidFill>
                <a:effectLst/>
                <a:latin typeface="+mn-lt"/>
                <a:ea typeface="+mn-ea"/>
                <a:cs typeface="+mn-cs"/>
              </a:rPr>
              <a:t>According to CJEU the Regulation definition of denied boarding was not linked or limited to cases of overbooking, as it had been in EC Regulation 295/91. The latter was now superseded by EC Regulation 261/2004. Indeed the legislative history and the Recitals of the current EC Regulation clearly showed that a broad interpretation of the rights granted to passengers by the EC Regulation was required and that the concept of denied boarding also included other grounds, such as operational reasons. In C-321/11 </a:t>
            </a:r>
            <a:r>
              <a:rPr lang="en-GB" sz="1200" i="1" kern="1200" dirty="0" smtClean="0">
                <a:solidFill>
                  <a:schemeClr val="tx1"/>
                </a:solidFill>
                <a:effectLst/>
                <a:latin typeface="+mn-lt"/>
                <a:ea typeface="+mn-ea"/>
                <a:cs typeface="+mn-cs"/>
              </a:rPr>
              <a:t>Rodriguez </a:t>
            </a:r>
            <a:r>
              <a:rPr lang="en-GB" sz="1200" i="1" kern="1200" dirty="0" err="1" smtClean="0">
                <a:solidFill>
                  <a:schemeClr val="tx1"/>
                </a:solidFill>
                <a:effectLst/>
                <a:latin typeface="+mn-lt"/>
                <a:ea typeface="+mn-ea"/>
                <a:cs typeface="+mn-cs"/>
              </a:rPr>
              <a:t>Cachafeiro</a:t>
            </a:r>
            <a:r>
              <a:rPr lang="en-GB" sz="1200" i="1" kern="1200" dirty="0" smtClean="0">
                <a:solidFill>
                  <a:schemeClr val="tx1"/>
                </a:solidFill>
                <a:effectLst/>
                <a:latin typeface="+mn-lt"/>
                <a:ea typeface="+mn-ea"/>
                <a:cs typeface="+mn-cs"/>
              </a:rPr>
              <a:t> v Iberia</a:t>
            </a:r>
            <a:r>
              <a:rPr lang="en-GB" sz="1200" kern="1200" dirty="0" smtClean="0">
                <a:solidFill>
                  <a:schemeClr val="tx1"/>
                </a:solidFill>
                <a:effectLst/>
                <a:latin typeface="+mn-lt"/>
                <a:ea typeface="+mn-ea"/>
                <a:cs typeface="+mn-cs"/>
              </a:rPr>
              <a:t> the passengers were through no fault of their own denied boarding because the carrier had wrongly thought they would miss a connecting transatlantic flight and resold their seats. In C-22/11 </a:t>
            </a:r>
            <a:r>
              <a:rPr lang="en-GB" sz="1200" i="1" kern="1200" dirty="0" smtClean="0">
                <a:solidFill>
                  <a:schemeClr val="tx1"/>
                </a:solidFill>
                <a:effectLst/>
                <a:latin typeface="+mn-lt"/>
                <a:ea typeface="+mn-ea"/>
                <a:cs typeface="+mn-cs"/>
              </a:rPr>
              <a:t>Finnair v </a:t>
            </a:r>
            <a:r>
              <a:rPr lang="en-GB" sz="1200" i="1" kern="1200" dirty="0" err="1" smtClean="0">
                <a:solidFill>
                  <a:schemeClr val="tx1"/>
                </a:solidFill>
                <a:effectLst/>
                <a:latin typeface="+mn-lt"/>
                <a:ea typeface="+mn-ea"/>
                <a:cs typeface="+mn-cs"/>
              </a:rPr>
              <a:t>Lassooy</a:t>
            </a:r>
            <a:r>
              <a:rPr lang="en-GB" sz="1200" kern="1200" dirty="0" smtClean="0">
                <a:solidFill>
                  <a:schemeClr val="tx1"/>
                </a:solidFill>
                <a:effectLst/>
                <a:latin typeface="+mn-lt"/>
                <a:ea typeface="+mn-ea"/>
                <a:cs typeface="+mn-cs"/>
              </a:rPr>
              <a:t> a strike had affected earlier flights and the carrier decided to “bump” Mr </a:t>
            </a:r>
            <a:r>
              <a:rPr lang="en-GB" sz="1200" kern="1200" dirty="0" err="1" smtClean="0">
                <a:solidFill>
                  <a:schemeClr val="tx1"/>
                </a:solidFill>
                <a:effectLst/>
                <a:latin typeface="+mn-lt"/>
                <a:ea typeface="+mn-ea"/>
                <a:cs typeface="+mn-cs"/>
              </a:rPr>
              <a:t>Lassooy</a:t>
            </a:r>
            <a:r>
              <a:rPr lang="en-GB" sz="1200" kern="1200" dirty="0" smtClean="0">
                <a:solidFill>
                  <a:schemeClr val="tx1"/>
                </a:solidFill>
                <a:effectLst/>
                <a:latin typeface="+mn-lt"/>
                <a:ea typeface="+mn-ea"/>
                <a:cs typeface="+mn-cs"/>
              </a:rPr>
              <a:t> to a later flight in order to give priority to passengers from the affected flights. In both cases the CJEU found that these were cases of denied boarding which were not justified by reasonable grounds. </a:t>
            </a:r>
          </a:p>
          <a:p>
            <a:r>
              <a:rPr lang="en-GB" sz="1200" kern="1200" dirty="0" smtClean="0">
                <a:solidFill>
                  <a:schemeClr val="tx1"/>
                </a:solidFill>
                <a:effectLst/>
                <a:latin typeface="+mn-lt"/>
                <a:ea typeface="+mn-ea"/>
                <a:cs typeface="+mn-cs"/>
              </a:rPr>
              <a:t>See Art 2(j) EC </a:t>
            </a:r>
            <a:r>
              <a:rPr lang="en-GB" sz="1200" kern="1200" dirty="0" err="1" smtClean="0">
                <a:solidFill>
                  <a:schemeClr val="tx1"/>
                </a:solidFill>
                <a:effectLst/>
                <a:latin typeface="+mn-lt"/>
                <a:ea typeface="+mn-ea"/>
                <a:cs typeface="+mn-cs"/>
              </a:rPr>
              <a:t>Reg</a:t>
            </a:r>
            <a:r>
              <a:rPr lang="en-GB" sz="1200" kern="1200" dirty="0" smtClean="0">
                <a:solidFill>
                  <a:schemeClr val="tx1"/>
                </a:solidFill>
                <a:effectLst/>
                <a:latin typeface="+mn-lt"/>
                <a:ea typeface="+mn-ea"/>
                <a:cs typeface="+mn-cs"/>
              </a:rPr>
              <a:t> 261/2004 which states: “‘denied boarding’ means a refusal to carry passengers on a flight, although they have presented themselves for boarding under the conditions laid down in Article 3(2), except where there are reasonable grounds to deny them boarding, such as reasons of health, safety or security, or inadequate travel documentation.”</a:t>
            </a:r>
          </a:p>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30</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31</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32</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33</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34</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4</a:t>
            </a:fld>
            <a:endParaRPr lang="en-GB" altLang="en-US" smtClean="0">
              <a:latin typeface="Arial" pitchFamily="34" charset="0"/>
            </a:endParaRPr>
          </a:p>
        </p:txBody>
      </p:sp>
    </p:spTree>
    <p:extLst>
      <p:ext uri="{BB962C8B-B14F-4D97-AF65-F5344CB8AC3E}">
        <p14:creationId xmlns:p14="http://schemas.microsoft.com/office/powerpoint/2010/main" val="1979846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5</a:t>
            </a:fld>
            <a:endParaRPr lang="en-GB" altLang="en-US" smtClean="0">
              <a:latin typeface="Arial" pitchFamily="34" charset="0"/>
            </a:endParaRPr>
          </a:p>
        </p:txBody>
      </p:sp>
    </p:spTree>
    <p:extLst>
      <p:ext uri="{BB962C8B-B14F-4D97-AF65-F5344CB8AC3E}">
        <p14:creationId xmlns:p14="http://schemas.microsoft.com/office/powerpoint/2010/main" val="1979846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6</a:t>
            </a:fld>
            <a:endParaRPr lang="en-GB" altLang="en-US" smtClean="0">
              <a:latin typeface="Arial" pitchFamily="34" charset="0"/>
            </a:endParaRPr>
          </a:p>
        </p:txBody>
      </p:sp>
    </p:spTree>
    <p:extLst>
      <p:ext uri="{BB962C8B-B14F-4D97-AF65-F5344CB8AC3E}">
        <p14:creationId xmlns:p14="http://schemas.microsoft.com/office/powerpoint/2010/main" val="1968131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xfrm>
            <a:off x="288206" y="4703314"/>
            <a:ext cx="6408712" cy="51462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7</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908050" y="776288"/>
            <a:ext cx="4954588" cy="3716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xfrm>
            <a:off x="288206" y="4703314"/>
            <a:ext cx="6408712" cy="51462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GB" dirty="0" smtClean="0"/>
              <a:t>C‑344/04 IATA &amp; ELFAA: </a:t>
            </a:r>
          </a:p>
          <a:p>
            <a:r>
              <a:rPr lang="en-GB" dirty="0" smtClean="0"/>
              <a:t>43 </a:t>
            </a:r>
            <a:r>
              <a:rPr lang="en-GB" dirty="0"/>
              <a:t>Any delay in the carriage of passengers by air, and in particular a long delay, may, generally speaking, cause two types of damage. First, excessive delay will cause damage that is almost identical for every passenger, redress for which may take the form of standardised and immediate assistance or care for everybody concerned, through the provision, for example, of refreshments, meals and accommodation and of the opportunity to make telephone calls. Secondly, passengers are liable to suffer individual damage, inherent in the reason for travelling, redress for which requires a case-by-case assessment of the extent of the damage caused and can consequently only be the subject of compensation granted subsequently on an individual basis. </a:t>
            </a:r>
            <a:endParaRPr lang="en-GB"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8</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xfrm>
            <a:off x="288206" y="4703314"/>
            <a:ext cx="6408712" cy="51462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GB" dirty="0" smtClean="0"/>
              <a:t>C‑344/04 IATA &amp; ELFAA: </a:t>
            </a:r>
          </a:p>
          <a:p>
            <a:r>
              <a:rPr lang="en-GB" dirty="0" smtClean="0"/>
              <a:t>44 </a:t>
            </a:r>
            <a:r>
              <a:rPr lang="en-GB" dirty="0"/>
              <a:t>It is clear from Arts 19, 22 and 29 of the Montreal Convention that they merely govern the conditions under which, after a flight has been delayed, the passengers concerned may bring actions for damages by way of redress on an individual basis, that is to say for compensation, from the carriers liable for damage resulting from that delay. </a:t>
            </a:r>
            <a:endParaRPr lang="en-GB" dirty="0" smtClean="0"/>
          </a:p>
          <a:p>
            <a:r>
              <a:rPr lang="en-GB" dirty="0" smtClean="0"/>
              <a:t>45 </a:t>
            </a:r>
            <a:r>
              <a:rPr lang="en-GB" dirty="0"/>
              <a:t>It does not follow from these provisions, or from any other provision of the Montreal </a:t>
            </a:r>
            <a:r>
              <a:rPr lang="en-GB" dirty="0" smtClean="0"/>
              <a:t>Convention, </a:t>
            </a:r>
            <a:r>
              <a:rPr lang="en-GB" dirty="0"/>
              <a:t>that the authors of the Convention intended to shield those carriers from any other form of intervention, in particular action which could be envisaged by the public authorities to redress, in a standardised and immediate manner, the damage that is constituted by the inconvenience that delay in the carriage of passengers by air causes, without the passengers having to suffer the inconvenience inherent in the bringing of actions for damages before the courts. </a:t>
            </a:r>
            <a:endParaRPr lang="en-GB" dirty="0" smtClean="0"/>
          </a:p>
          <a:p>
            <a:r>
              <a:rPr lang="en-GB" dirty="0" smtClean="0"/>
              <a:t>46 </a:t>
            </a:r>
            <a:r>
              <a:rPr lang="en-GB" dirty="0"/>
              <a:t>The Montreal Convention could not therefore prevent the action taken by the Community legislature to lay down, in exercise of the powers conferred on the Community in the fields of transport and consumer protection, the conditions under which damage linked to the abovementioned inconvenience should be redressed. Since the assistance and taking care of passengers envisaged by Art.6 of Regulation 261/2004 in the event of a long delay to a flight constitute such standardised and immediate compensatory measures, they are not among those whose institution is regulated by the Convention. The system prescribed in Art.6 simply operates at an earlier stage than the system which results from the Montreal Convention . </a:t>
            </a:r>
            <a:endParaRPr lang="en-US" alt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4366" indent="-274756" eaLnBrk="0" hangingPunct="0">
              <a:spcBef>
                <a:spcPct val="30000"/>
              </a:spcBef>
              <a:defRPr sz="1200">
                <a:solidFill>
                  <a:schemeClr val="tx1"/>
                </a:solidFill>
                <a:latin typeface="Calibri" pitchFamily="34" charset="0"/>
              </a:defRPr>
            </a:lvl2pPr>
            <a:lvl3pPr marL="1099025" indent="-219805" eaLnBrk="0" hangingPunct="0">
              <a:spcBef>
                <a:spcPct val="30000"/>
              </a:spcBef>
              <a:defRPr sz="1200">
                <a:solidFill>
                  <a:schemeClr val="tx1"/>
                </a:solidFill>
                <a:latin typeface="Calibri" pitchFamily="34" charset="0"/>
              </a:defRPr>
            </a:lvl3pPr>
            <a:lvl4pPr marL="1538636" indent="-219805" eaLnBrk="0" hangingPunct="0">
              <a:spcBef>
                <a:spcPct val="30000"/>
              </a:spcBef>
              <a:defRPr sz="1200">
                <a:solidFill>
                  <a:schemeClr val="tx1"/>
                </a:solidFill>
                <a:latin typeface="Calibri" pitchFamily="34" charset="0"/>
              </a:defRPr>
            </a:lvl4pPr>
            <a:lvl5pPr marL="1978245" indent="-219805" eaLnBrk="0" hangingPunct="0">
              <a:spcBef>
                <a:spcPct val="30000"/>
              </a:spcBef>
              <a:defRPr sz="1200">
                <a:solidFill>
                  <a:schemeClr val="tx1"/>
                </a:solidFill>
                <a:latin typeface="Calibri" pitchFamily="34" charset="0"/>
              </a:defRPr>
            </a:lvl5pPr>
            <a:lvl6pPr marL="2417856" indent="-219805" eaLnBrk="0" fontAlgn="base" hangingPunct="0">
              <a:spcBef>
                <a:spcPct val="30000"/>
              </a:spcBef>
              <a:spcAft>
                <a:spcPct val="0"/>
              </a:spcAft>
              <a:defRPr sz="1200">
                <a:solidFill>
                  <a:schemeClr val="tx1"/>
                </a:solidFill>
                <a:latin typeface="Calibri" pitchFamily="34" charset="0"/>
              </a:defRPr>
            </a:lvl6pPr>
            <a:lvl7pPr marL="2857466" indent="-219805" eaLnBrk="0" fontAlgn="base" hangingPunct="0">
              <a:spcBef>
                <a:spcPct val="30000"/>
              </a:spcBef>
              <a:spcAft>
                <a:spcPct val="0"/>
              </a:spcAft>
              <a:defRPr sz="1200">
                <a:solidFill>
                  <a:schemeClr val="tx1"/>
                </a:solidFill>
                <a:latin typeface="Calibri" pitchFamily="34" charset="0"/>
              </a:defRPr>
            </a:lvl7pPr>
            <a:lvl8pPr marL="3297077" indent="-219805" eaLnBrk="0" fontAlgn="base" hangingPunct="0">
              <a:spcBef>
                <a:spcPct val="30000"/>
              </a:spcBef>
              <a:spcAft>
                <a:spcPct val="0"/>
              </a:spcAft>
              <a:defRPr sz="1200">
                <a:solidFill>
                  <a:schemeClr val="tx1"/>
                </a:solidFill>
                <a:latin typeface="Calibri" pitchFamily="34" charset="0"/>
              </a:defRPr>
            </a:lvl8pPr>
            <a:lvl9pPr marL="3736685" indent="-21980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B89946-E373-408D-BA81-7C0883006202}" type="slidenum">
              <a:rPr lang="en-GB" altLang="en-US" smtClean="0">
                <a:latin typeface="Arial" pitchFamily="34" charset="0"/>
              </a:rPr>
              <a:pPr eaLnBrk="1" hangingPunct="1">
                <a:spcBef>
                  <a:spcPct val="0"/>
                </a:spcBef>
              </a:pPr>
              <a:t>9</a:t>
            </a:fld>
            <a:endParaRPr lang="en-GB" altLang="en-US" smtClean="0">
              <a:latin typeface="Arial" pitchFamily="34" charset="0"/>
            </a:endParaRPr>
          </a:p>
        </p:txBody>
      </p:sp>
    </p:spTree>
    <p:extLst>
      <p:ext uri="{BB962C8B-B14F-4D97-AF65-F5344CB8AC3E}">
        <p14:creationId xmlns:p14="http://schemas.microsoft.com/office/powerpoint/2010/main" val="3958176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79FAAFA-D800-4448-B87A-5FBA6915693F}" type="slidenum">
              <a:rPr lang="en-GB"/>
              <a:pPr>
                <a:defRPr/>
              </a:pPr>
              <a:t>‹#›</a:t>
            </a:fld>
            <a:endParaRPr lang="en-GB"/>
          </a:p>
        </p:txBody>
      </p:sp>
    </p:spTree>
    <p:extLst>
      <p:ext uri="{BB962C8B-B14F-4D97-AF65-F5344CB8AC3E}">
        <p14:creationId xmlns:p14="http://schemas.microsoft.com/office/powerpoint/2010/main" val="363546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3742974-33E8-4D21-88E2-49702CEB2025}" type="slidenum">
              <a:rPr lang="en-GB"/>
              <a:pPr>
                <a:defRPr/>
              </a:pPr>
              <a:t>‹#›</a:t>
            </a:fld>
            <a:endParaRPr lang="en-GB"/>
          </a:p>
        </p:txBody>
      </p:sp>
    </p:spTree>
    <p:extLst>
      <p:ext uri="{BB962C8B-B14F-4D97-AF65-F5344CB8AC3E}">
        <p14:creationId xmlns:p14="http://schemas.microsoft.com/office/powerpoint/2010/main" val="94922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4EACAA6-BA70-4176-931D-090E41524DCC}" type="slidenum">
              <a:rPr lang="en-GB"/>
              <a:pPr>
                <a:defRPr/>
              </a:pPr>
              <a:t>‹#›</a:t>
            </a:fld>
            <a:endParaRPr lang="en-GB"/>
          </a:p>
        </p:txBody>
      </p:sp>
    </p:spTree>
    <p:extLst>
      <p:ext uri="{BB962C8B-B14F-4D97-AF65-F5344CB8AC3E}">
        <p14:creationId xmlns:p14="http://schemas.microsoft.com/office/powerpoint/2010/main" val="423975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6423777-88A2-43D8-8E68-05289D77A726}" type="slidenum">
              <a:rPr lang="en-GB"/>
              <a:pPr>
                <a:defRPr/>
              </a:pPr>
              <a:t>‹#›</a:t>
            </a:fld>
            <a:endParaRPr lang="en-GB"/>
          </a:p>
        </p:txBody>
      </p:sp>
    </p:spTree>
    <p:extLst>
      <p:ext uri="{BB962C8B-B14F-4D97-AF65-F5344CB8AC3E}">
        <p14:creationId xmlns:p14="http://schemas.microsoft.com/office/powerpoint/2010/main" val="210832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97429A-5A3A-4919-B5F8-619F0BEBEA35}" type="slidenum">
              <a:rPr lang="en-GB"/>
              <a:pPr>
                <a:defRPr/>
              </a:pPr>
              <a:t>‹#›</a:t>
            </a:fld>
            <a:endParaRPr lang="en-GB"/>
          </a:p>
        </p:txBody>
      </p:sp>
    </p:spTree>
    <p:extLst>
      <p:ext uri="{BB962C8B-B14F-4D97-AF65-F5344CB8AC3E}">
        <p14:creationId xmlns:p14="http://schemas.microsoft.com/office/powerpoint/2010/main" val="343168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04A2BBF-63C2-44E1-8CB8-FD741541CD2E}" type="slidenum">
              <a:rPr lang="en-GB"/>
              <a:pPr>
                <a:defRPr/>
              </a:pPr>
              <a:t>‹#›</a:t>
            </a:fld>
            <a:endParaRPr lang="en-GB"/>
          </a:p>
        </p:txBody>
      </p:sp>
    </p:spTree>
    <p:extLst>
      <p:ext uri="{BB962C8B-B14F-4D97-AF65-F5344CB8AC3E}">
        <p14:creationId xmlns:p14="http://schemas.microsoft.com/office/powerpoint/2010/main" val="2146992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5C945A5-2574-4E93-82A0-3ABBC5C6B9F4}" type="slidenum">
              <a:rPr lang="en-GB"/>
              <a:pPr>
                <a:defRPr/>
              </a:pPr>
              <a:t>‹#›</a:t>
            </a:fld>
            <a:endParaRPr lang="en-GB"/>
          </a:p>
        </p:txBody>
      </p:sp>
    </p:spTree>
    <p:extLst>
      <p:ext uri="{BB962C8B-B14F-4D97-AF65-F5344CB8AC3E}">
        <p14:creationId xmlns:p14="http://schemas.microsoft.com/office/powerpoint/2010/main" val="180405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A31FE03-1392-4308-857A-C6636A7EDA57}" type="slidenum">
              <a:rPr lang="en-GB"/>
              <a:pPr>
                <a:defRPr/>
              </a:pPr>
              <a:t>‹#›</a:t>
            </a:fld>
            <a:endParaRPr lang="en-GB"/>
          </a:p>
        </p:txBody>
      </p:sp>
    </p:spTree>
    <p:extLst>
      <p:ext uri="{BB962C8B-B14F-4D97-AF65-F5344CB8AC3E}">
        <p14:creationId xmlns:p14="http://schemas.microsoft.com/office/powerpoint/2010/main" val="2736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1E38D2F-5A41-43E3-B150-513E08317D2D}" type="slidenum">
              <a:rPr lang="en-GB"/>
              <a:pPr>
                <a:defRPr/>
              </a:pPr>
              <a:t>‹#›</a:t>
            </a:fld>
            <a:endParaRPr lang="en-GB"/>
          </a:p>
        </p:txBody>
      </p:sp>
    </p:spTree>
    <p:extLst>
      <p:ext uri="{BB962C8B-B14F-4D97-AF65-F5344CB8AC3E}">
        <p14:creationId xmlns:p14="http://schemas.microsoft.com/office/powerpoint/2010/main" val="97444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6045E4B-F30B-4F09-B343-BB2E208A8F6D}" type="slidenum">
              <a:rPr lang="en-GB"/>
              <a:pPr>
                <a:defRPr/>
              </a:pPr>
              <a:t>‹#›</a:t>
            </a:fld>
            <a:endParaRPr lang="en-GB"/>
          </a:p>
        </p:txBody>
      </p:sp>
    </p:spTree>
    <p:extLst>
      <p:ext uri="{BB962C8B-B14F-4D97-AF65-F5344CB8AC3E}">
        <p14:creationId xmlns:p14="http://schemas.microsoft.com/office/powerpoint/2010/main" val="143421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5AE7832-DE6C-4A28-BD4B-A6DC6824DA85}" type="slidenum">
              <a:rPr lang="en-GB"/>
              <a:pPr>
                <a:defRPr/>
              </a:pPr>
              <a:t>‹#›</a:t>
            </a:fld>
            <a:endParaRPr lang="en-GB"/>
          </a:p>
        </p:txBody>
      </p:sp>
    </p:spTree>
    <p:extLst>
      <p:ext uri="{BB962C8B-B14F-4D97-AF65-F5344CB8AC3E}">
        <p14:creationId xmlns:p14="http://schemas.microsoft.com/office/powerpoint/2010/main" val="1067195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1557D0D1-7EF1-4649-A6A6-222029A38DBD}"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Lst>
      </p:b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332657"/>
            <a:ext cx="8204522" cy="2664296"/>
          </a:xfrm>
        </p:spPr>
        <p:txBody>
          <a:bodyPr/>
          <a:lstStyle/>
          <a:p>
            <a:pPr eaLnBrk="1" hangingPunct="1"/>
            <a:r>
              <a:rPr lang="en-GB" altLang="en-US" sz="4800" dirty="0" smtClean="0">
                <a:solidFill>
                  <a:srgbClr val="FFFF00"/>
                </a:solidFill>
              </a:rPr>
              <a:t>The EU Passenger </a:t>
            </a:r>
            <a:r>
              <a:rPr lang="en-GB" altLang="en-US" sz="4800" dirty="0">
                <a:solidFill>
                  <a:srgbClr val="FFFF00"/>
                </a:solidFill>
              </a:rPr>
              <a:t>R</a:t>
            </a:r>
            <a:r>
              <a:rPr lang="en-GB" altLang="en-US" sz="4800" dirty="0" smtClean="0">
                <a:solidFill>
                  <a:srgbClr val="FFFF00"/>
                </a:solidFill>
              </a:rPr>
              <a:t>ights Regulation and air </a:t>
            </a:r>
            <a:r>
              <a:rPr lang="en-GB" altLang="en-US" sz="4800" dirty="0">
                <a:solidFill>
                  <a:srgbClr val="FFFF00"/>
                </a:solidFill>
              </a:rPr>
              <a:t>passenger rights in case of </a:t>
            </a:r>
            <a:r>
              <a:rPr lang="en-GB" altLang="en-US" sz="4800" dirty="0" smtClean="0">
                <a:solidFill>
                  <a:srgbClr val="FFFF00"/>
                </a:solidFill>
              </a:rPr>
              <a:t>“missed flights”</a:t>
            </a:r>
            <a:endParaRPr lang="en-GB" altLang="en-US" sz="4800" i="1" dirty="0" smtClean="0">
              <a:solidFill>
                <a:srgbClr val="FFFF00"/>
              </a:solidFill>
            </a:endParaRPr>
          </a:p>
        </p:txBody>
      </p:sp>
      <p:sp>
        <p:nvSpPr>
          <p:cNvPr id="3075" name="Rectangle 3"/>
          <p:cNvSpPr>
            <a:spLocks noGrp="1" noChangeArrowheads="1"/>
          </p:cNvSpPr>
          <p:nvPr>
            <p:ph type="subTitle" idx="1"/>
          </p:nvPr>
        </p:nvSpPr>
        <p:spPr>
          <a:xfrm>
            <a:off x="755576" y="3212976"/>
            <a:ext cx="7632848" cy="3528392"/>
          </a:xfrm>
        </p:spPr>
        <p:txBody>
          <a:bodyPr/>
          <a:lstStyle/>
          <a:p>
            <a:pPr eaLnBrk="1" hangingPunct="1"/>
            <a:r>
              <a:rPr lang="en-GB" altLang="en-US" dirty="0" err="1" smtClean="0">
                <a:solidFill>
                  <a:srgbClr val="92D050"/>
                </a:solidFill>
              </a:rPr>
              <a:t>Dr.</a:t>
            </a:r>
            <a:r>
              <a:rPr lang="en-GB" altLang="en-US" dirty="0" smtClean="0">
                <a:solidFill>
                  <a:srgbClr val="92D050"/>
                </a:solidFill>
              </a:rPr>
              <a:t> Simone Lamont-Black</a:t>
            </a:r>
            <a:endParaRPr lang="en-GB" altLang="en-US" dirty="0">
              <a:solidFill>
                <a:srgbClr val="FF0000"/>
              </a:solidFill>
            </a:endParaRPr>
          </a:p>
          <a:p>
            <a:pPr eaLnBrk="1" hangingPunct="1"/>
            <a:endParaRPr lang="en-GB" altLang="en-US" dirty="0" smtClean="0">
              <a:solidFill>
                <a:srgbClr val="FF0000"/>
              </a:solidFill>
            </a:endParaRPr>
          </a:p>
          <a:p>
            <a:pPr eaLnBrk="1" hangingPunct="1"/>
            <a:endParaRPr lang="en-GB" altLang="en-US" dirty="0">
              <a:solidFill>
                <a:srgbClr val="FF0000"/>
              </a:solidFill>
            </a:endParaRPr>
          </a:p>
          <a:p>
            <a:pPr eaLnBrk="1" hangingPunct="1"/>
            <a:endParaRPr lang="en-GB" altLang="en-US" dirty="0" smtClean="0">
              <a:solidFill>
                <a:srgbClr val="FF0000"/>
              </a:solidFill>
            </a:endParaRPr>
          </a:p>
          <a:p>
            <a:pPr eaLnBrk="1" hangingPunct="1"/>
            <a:r>
              <a:rPr lang="nl-NL" altLang="en-US" sz="3000" dirty="0" smtClean="0">
                <a:solidFill>
                  <a:srgbClr val="FF0000"/>
                </a:solidFill>
              </a:rPr>
              <a:t>Belgian Association for Maritme Law, </a:t>
            </a:r>
            <a:r>
              <a:rPr lang="en-GB" altLang="en-US" sz="3000" dirty="0" smtClean="0">
                <a:solidFill>
                  <a:srgbClr val="FF0000"/>
                </a:solidFill>
              </a:rPr>
              <a:t>Antwerp, 4</a:t>
            </a:r>
            <a:r>
              <a:rPr lang="en-GB" altLang="en-US" sz="3000" baseline="30000" dirty="0" smtClean="0">
                <a:solidFill>
                  <a:srgbClr val="FF0000"/>
                </a:solidFill>
              </a:rPr>
              <a:t>th</a:t>
            </a:r>
            <a:r>
              <a:rPr lang="en-GB" altLang="en-US" sz="3000" dirty="0" smtClean="0">
                <a:solidFill>
                  <a:srgbClr val="FF0000"/>
                </a:solidFill>
              </a:rPr>
              <a:t> December 2015</a:t>
            </a:r>
            <a:endParaRPr lang="en-GB" altLang="en-US" sz="3000" dirty="0" smtClean="0">
              <a:solidFill>
                <a:srgbClr val="92D050"/>
              </a:solidFill>
            </a:endParaRPr>
          </a:p>
        </p:txBody>
      </p:sp>
      <p:pic>
        <p:nvPicPr>
          <p:cNvPr id="3076"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5705" y="4149080"/>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623040"/>
          </a:xfrm>
        </p:spPr>
        <p:txBody>
          <a:bodyPr/>
          <a:lstStyle/>
          <a:p>
            <a:pPr eaLnBrk="1" hangingPunct="1"/>
            <a:r>
              <a:rPr lang="en-GB" altLang="en-US" sz="4000" dirty="0">
                <a:solidFill>
                  <a:srgbClr val="FFFF00"/>
                </a:solidFill>
              </a:rPr>
              <a:t>Relationship Montreal v EC Passenger Rights Regulation, Reg. </a:t>
            </a:r>
            <a:r>
              <a:rPr lang="en-GB" altLang="en-US" sz="4000" dirty="0" smtClean="0">
                <a:solidFill>
                  <a:srgbClr val="FFFF00"/>
                </a:solidFill>
              </a:rPr>
              <a:t>261/2004 </a:t>
            </a:r>
          </a:p>
        </p:txBody>
      </p:sp>
      <p:sp>
        <p:nvSpPr>
          <p:cNvPr id="5123" name="Rectangle 3"/>
          <p:cNvSpPr>
            <a:spLocks noGrp="1" noChangeArrowheads="1"/>
          </p:cNvSpPr>
          <p:nvPr>
            <p:ph idx="1"/>
          </p:nvPr>
        </p:nvSpPr>
        <p:spPr>
          <a:xfrm>
            <a:off x="323528" y="1700808"/>
            <a:ext cx="8712968" cy="4752528"/>
          </a:xfrm>
        </p:spPr>
        <p:txBody>
          <a:bodyPr/>
          <a:lstStyle/>
          <a:p>
            <a:pPr marL="0" indent="0" eaLnBrk="1" hangingPunct="1">
              <a:lnSpc>
                <a:spcPct val="80000"/>
              </a:lnSpc>
              <a:buNone/>
              <a:defRPr/>
            </a:pPr>
            <a:r>
              <a:rPr lang="en-GB" sz="3600" dirty="0"/>
              <a:t>Case </a:t>
            </a:r>
            <a:r>
              <a:rPr lang="de-DE" sz="3600" dirty="0" smtClean="0"/>
              <a:t>C-402/07 </a:t>
            </a:r>
            <a:r>
              <a:rPr lang="de-DE" sz="3600" i="1" dirty="0" smtClean="0"/>
              <a:t>Sturgeon </a:t>
            </a:r>
            <a:r>
              <a:rPr lang="de-DE" sz="3600" i="1" dirty="0"/>
              <a:t>v </a:t>
            </a:r>
            <a:r>
              <a:rPr lang="de-DE" sz="3600" i="1" dirty="0" smtClean="0"/>
              <a:t>Condor </a:t>
            </a:r>
            <a:r>
              <a:rPr lang="de-DE" sz="3600" dirty="0" smtClean="0"/>
              <a:t>&amp;               </a:t>
            </a:r>
            <a:r>
              <a:rPr lang="de-DE" sz="3600" i="1" dirty="0" smtClean="0">
                <a:solidFill>
                  <a:prstClr val="white"/>
                </a:solidFill>
              </a:rPr>
              <a:t>C-581/10 </a:t>
            </a:r>
            <a:r>
              <a:rPr lang="de-DE" sz="3600" i="1" dirty="0">
                <a:solidFill>
                  <a:prstClr val="white"/>
                </a:solidFill>
              </a:rPr>
              <a:t>Nelson v Deutsche Lufthansa </a:t>
            </a:r>
            <a:r>
              <a:rPr lang="en-GB" sz="3600" dirty="0" smtClean="0"/>
              <a:t>:</a:t>
            </a:r>
          </a:p>
          <a:p>
            <a:pPr marL="514350" indent="-514350" eaLnBrk="1" hangingPunct="1">
              <a:lnSpc>
                <a:spcPct val="80000"/>
              </a:lnSpc>
              <a:buFont typeface="+mj-lt"/>
              <a:buAutoNum type="arabicPeriod"/>
              <a:defRPr/>
            </a:pPr>
            <a:r>
              <a:rPr lang="en-GB" dirty="0" smtClean="0">
                <a:solidFill>
                  <a:srgbClr val="00FF00"/>
                </a:solidFill>
              </a:rPr>
              <a:t>Long delay </a:t>
            </a:r>
            <a:r>
              <a:rPr lang="en-GB" dirty="0" smtClean="0"/>
              <a:t>akin to cancellation of flight – principle of equal treatment </a:t>
            </a:r>
          </a:p>
          <a:p>
            <a:pPr marL="514350" indent="-514350" eaLnBrk="1" hangingPunct="1">
              <a:lnSpc>
                <a:spcPct val="80000"/>
              </a:lnSpc>
              <a:buFont typeface="+mj-lt"/>
              <a:buAutoNum type="arabicPeriod"/>
              <a:defRPr/>
            </a:pPr>
            <a:r>
              <a:rPr lang="en-GB" dirty="0" smtClean="0"/>
              <a:t>Loss of time  </a:t>
            </a:r>
            <a:r>
              <a:rPr lang="en-GB" dirty="0" err="1" smtClean="0"/>
              <a:t>canNOT</a:t>
            </a:r>
            <a:r>
              <a:rPr lang="en-GB" dirty="0" smtClean="0"/>
              <a:t> be classed as “damage occasioned by delay”</a:t>
            </a:r>
          </a:p>
          <a:p>
            <a:pPr marL="514350" indent="-514350" eaLnBrk="1" hangingPunct="1">
              <a:lnSpc>
                <a:spcPct val="80000"/>
              </a:lnSpc>
              <a:buFont typeface="+mj-lt"/>
              <a:buAutoNum type="arabicPeriod"/>
              <a:defRPr/>
            </a:pPr>
            <a:r>
              <a:rPr lang="en-GB" dirty="0" smtClean="0"/>
              <a:t>Outside the scope of Art 29 MC</a:t>
            </a:r>
          </a:p>
          <a:p>
            <a:pPr marL="514350" indent="-514350" eaLnBrk="1" hangingPunct="1">
              <a:lnSpc>
                <a:spcPct val="80000"/>
              </a:lnSpc>
              <a:buFont typeface="+mj-lt"/>
              <a:buAutoNum type="arabicPeriod"/>
              <a:defRPr/>
            </a:pPr>
            <a:r>
              <a:rPr lang="en-GB" dirty="0" smtClean="0"/>
              <a:t>Compensation if arrival delayed by three           hours or more</a:t>
            </a:r>
          </a:p>
          <a:p>
            <a:pPr marL="514350" indent="-514350" eaLnBrk="1" hangingPunct="1">
              <a:lnSpc>
                <a:spcPct val="80000"/>
              </a:lnSpc>
              <a:buFont typeface="+mj-lt"/>
              <a:buAutoNum type="arabicPeriod"/>
              <a:defRPr/>
            </a:pPr>
            <a:r>
              <a:rPr lang="en-GB" dirty="0" smtClean="0"/>
              <a:t>No compensation in case of </a:t>
            </a:r>
            <a:r>
              <a:rPr lang="en-GB" dirty="0" err="1" smtClean="0"/>
              <a:t>extraord</a:t>
            </a:r>
            <a:r>
              <a:rPr lang="en-GB" dirty="0" smtClean="0"/>
              <a:t> circs</a:t>
            </a:r>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896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2000"/>
                                        <p:tgtEl>
                                          <p:spTgt spid="512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2000"/>
                                        <p:tgtEl>
                                          <p:spTgt spid="51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fade">
                                      <p:cBhvr>
                                        <p:cTn id="27" dur="20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623040"/>
          </a:xfrm>
        </p:spPr>
        <p:txBody>
          <a:bodyPr/>
          <a:lstStyle/>
          <a:p>
            <a:pPr eaLnBrk="1" hangingPunct="1"/>
            <a:r>
              <a:rPr lang="en-GB" altLang="en-US" dirty="0">
                <a:solidFill>
                  <a:srgbClr val="FFFF00"/>
                </a:solidFill>
              </a:rPr>
              <a:t>Relationship Montreal v EC Passenger Rights Regulation, Reg. </a:t>
            </a:r>
            <a:r>
              <a:rPr lang="en-GB" altLang="en-US" dirty="0" smtClean="0">
                <a:solidFill>
                  <a:srgbClr val="FFFF00"/>
                </a:solidFill>
              </a:rPr>
              <a:t>261/2004 </a:t>
            </a:r>
          </a:p>
        </p:txBody>
      </p:sp>
      <p:sp>
        <p:nvSpPr>
          <p:cNvPr id="5123" name="Rectangle 3"/>
          <p:cNvSpPr>
            <a:spLocks noGrp="1" noChangeArrowheads="1"/>
          </p:cNvSpPr>
          <p:nvPr>
            <p:ph idx="1"/>
          </p:nvPr>
        </p:nvSpPr>
        <p:spPr>
          <a:xfrm>
            <a:off x="323528" y="1669732"/>
            <a:ext cx="8496944" cy="4608512"/>
          </a:xfrm>
        </p:spPr>
        <p:txBody>
          <a:bodyPr/>
          <a:lstStyle/>
          <a:p>
            <a:pPr marL="514350" lvl="0" indent="-514350" eaLnBrk="1" hangingPunct="1">
              <a:lnSpc>
                <a:spcPct val="80000"/>
              </a:lnSpc>
              <a:buFont typeface="+mj-lt"/>
              <a:buAutoNum type="arabicPeriod" startAt="5"/>
              <a:defRPr/>
            </a:pPr>
            <a:r>
              <a:rPr lang="en-GB" u="sng" dirty="0">
                <a:solidFill>
                  <a:prstClr val="white"/>
                </a:solidFill>
              </a:rPr>
              <a:t>Actual arrival</a:t>
            </a:r>
            <a:r>
              <a:rPr lang="en-GB" dirty="0">
                <a:solidFill>
                  <a:prstClr val="white"/>
                </a:solidFill>
              </a:rPr>
              <a:t>: time of opening of doors for disembarkation (Case C-452/13 </a:t>
            </a:r>
            <a:r>
              <a:rPr lang="en-GB" i="1" dirty="0" err="1">
                <a:solidFill>
                  <a:prstClr val="white"/>
                </a:solidFill>
              </a:rPr>
              <a:t>Germanwings</a:t>
            </a:r>
            <a:r>
              <a:rPr lang="en-GB" i="1" dirty="0">
                <a:solidFill>
                  <a:prstClr val="white"/>
                </a:solidFill>
              </a:rPr>
              <a:t> v Henning) </a:t>
            </a:r>
            <a:endParaRPr lang="en-GB" dirty="0">
              <a:solidFill>
                <a:prstClr val="white"/>
              </a:solidFill>
            </a:endParaRPr>
          </a:p>
          <a:p>
            <a:pPr marL="514350" lvl="0" indent="-514350" eaLnBrk="1" hangingPunct="1">
              <a:lnSpc>
                <a:spcPct val="80000"/>
              </a:lnSpc>
              <a:buFont typeface="+mj-lt"/>
              <a:buAutoNum type="arabicPeriod" startAt="5"/>
              <a:defRPr/>
            </a:pPr>
            <a:r>
              <a:rPr lang="en-GB" dirty="0" smtClean="0">
                <a:solidFill>
                  <a:prstClr val="white"/>
                </a:solidFill>
              </a:rPr>
              <a:t>Art 12 Reg. 261/2004: compensation under Reg. </a:t>
            </a:r>
            <a:r>
              <a:rPr lang="en-GB" u="sng" dirty="0" smtClean="0">
                <a:solidFill>
                  <a:prstClr val="white"/>
                </a:solidFill>
              </a:rPr>
              <a:t>parallel</a:t>
            </a:r>
            <a:r>
              <a:rPr lang="en-GB" dirty="0" smtClean="0">
                <a:solidFill>
                  <a:prstClr val="white"/>
                </a:solidFill>
              </a:rPr>
              <a:t> to other claims, MC or national law (C-83/10 </a:t>
            </a:r>
            <a:r>
              <a:rPr lang="en-GB" i="1" dirty="0" smtClean="0">
                <a:solidFill>
                  <a:prstClr val="white"/>
                </a:solidFill>
              </a:rPr>
              <a:t>Sousa </a:t>
            </a:r>
            <a:r>
              <a:rPr lang="en-GB" i="1" dirty="0">
                <a:solidFill>
                  <a:prstClr val="white"/>
                </a:solidFill>
              </a:rPr>
              <a:t>Rodriguez v Air </a:t>
            </a:r>
            <a:r>
              <a:rPr lang="en-GB" i="1" dirty="0" smtClean="0">
                <a:solidFill>
                  <a:prstClr val="white"/>
                </a:solidFill>
              </a:rPr>
              <a:t>France</a:t>
            </a:r>
            <a:r>
              <a:rPr lang="en-GB" dirty="0" smtClean="0">
                <a:solidFill>
                  <a:prstClr val="white"/>
                </a:solidFill>
              </a:rPr>
              <a:t>)</a:t>
            </a:r>
          </a:p>
          <a:p>
            <a:pPr marL="514350" lvl="0" indent="-514350" eaLnBrk="1" hangingPunct="1">
              <a:lnSpc>
                <a:spcPct val="80000"/>
              </a:lnSpc>
              <a:buFont typeface="+mj-lt"/>
              <a:buAutoNum type="arabicPeriod" startAt="5"/>
              <a:defRPr/>
            </a:pPr>
            <a:r>
              <a:rPr lang="en-GB" dirty="0" smtClean="0">
                <a:solidFill>
                  <a:prstClr val="white"/>
                </a:solidFill>
              </a:rPr>
              <a:t>Art 12.1(s.2): Reg. compensation </a:t>
            </a:r>
            <a:r>
              <a:rPr lang="en-GB" u="sng" dirty="0" smtClean="0">
                <a:solidFill>
                  <a:prstClr val="white"/>
                </a:solidFill>
              </a:rPr>
              <a:t>deductible</a:t>
            </a:r>
          </a:p>
          <a:p>
            <a:pPr marL="514350" lvl="0" indent="-514350" eaLnBrk="1" hangingPunct="1">
              <a:lnSpc>
                <a:spcPct val="80000"/>
              </a:lnSpc>
              <a:buFont typeface="+mj-lt"/>
              <a:buAutoNum type="arabicPeriod" startAt="5"/>
              <a:defRPr/>
            </a:pPr>
            <a:r>
              <a:rPr lang="en-GB" dirty="0" smtClean="0">
                <a:solidFill>
                  <a:prstClr val="white"/>
                </a:solidFill>
              </a:rPr>
              <a:t>Limitation for claims under EC </a:t>
            </a:r>
            <a:r>
              <a:rPr lang="en-GB" dirty="0" err="1" smtClean="0">
                <a:solidFill>
                  <a:prstClr val="white"/>
                </a:solidFill>
              </a:rPr>
              <a:t>Reg</a:t>
            </a:r>
            <a:r>
              <a:rPr lang="en-GB" dirty="0" smtClean="0">
                <a:solidFill>
                  <a:prstClr val="white"/>
                </a:solidFill>
              </a:rPr>
              <a:t> determined by </a:t>
            </a:r>
            <a:r>
              <a:rPr lang="en-GB" u="sng" dirty="0" smtClean="0">
                <a:solidFill>
                  <a:prstClr val="white"/>
                </a:solidFill>
              </a:rPr>
              <a:t>national law</a:t>
            </a:r>
            <a:r>
              <a:rPr lang="en-GB" dirty="0" smtClean="0">
                <a:solidFill>
                  <a:prstClr val="white"/>
                </a:solidFill>
              </a:rPr>
              <a:t> (</a:t>
            </a:r>
            <a:r>
              <a:rPr lang="nl-NL" dirty="0" smtClean="0">
                <a:solidFill>
                  <a:prstClr val="white"/>
                </a:solidFill>
              </a:rPr>
              <a:t>C-139/11 </a:t>
            </a:r>
            <a:r>
              <a:rPr lang="nl-NL" i="1" dirty="0" smtClean="0">
                <a:solidFill>
                  <a:prstClr val="white"/>
                </a:solidFill>
              </a:rPr>
              <a:t>More </a:t>
            </a:r>
            <a:r>
              <a:rPr lang="nl-NL" i="1" dirty="0">
                <a:solidFill>
                  <a:prstClr val="white"/>
                </a:solidFill>
              </a:rPr>
              <a:t>v </a:t>
            </a:r>
            <a:r>
              <a:rPr lang="nl-NL" i="1" dirty="0" smtClean="0">
                <a:solidFill>
                  <a:prstClr val="white"/>
                </a:solidFill>
              </a:rPr>
              <a:t>KLM; </a:t>
            </a:r>
            <a:r>
              <a:rPr lang="en-GB" i="1" dirty="0">
                <a:solidFill>
                  <a:prstClr val="white"/>
                </a:solidFill>
              </a:rPr>
              <a:t>Dawson v Thomson Airways </a:t>
            </a:r>
            <a:r>
              <a:rPr lang="en-GB" dirty="0" smtClean="0">
                <a:solidFill>
                  <a:prstClr val="white"/>
                </a:solidFill>
              </a:rPr>
              <a:t>[</a:t>
            </a:r>
            <a:r>
              <a:rPr lang="en-GB" dirty="0">
                <a:solidFill>
                  <a:prstClr val="white"/>
                </a:solidFill>
              </a:rPr>
              <a:t>2014] EWCA </a:t>
            </a:r>
            <a:r>
              <a:rPr lang="en-GB" dirty="0" err="1">
                <a:solidFill>
                  <a:prstClr val="white"/>
                </a:solidFill>
              </a:rPr>
              <a:t>Civ</a:t>
            </a:r>
            <a:r>
              <a:rPr lang="en-GB" dirty="0">
                <a:solidFill>
                  <a:prstClr val="white"/>
                </a:solidFill>
              </a:rPr>
              <a:t> 845</a:t>
            </a:r>
            <a:r>
              <a:rPr lang="nl-NL" dirty="0" smtClean="0">
                <a:solidFill>
                  <a:prstClr val="white"/>
                </a:solidFill>
              </a:rPr>
              <a:t>)</a:t>
            </a:r>
            <a:endParaRPr lang="en-GB" dirty="0" smtClean="0"/>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407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altLang="en-US" i="1" dirty="0" smtClean="0">
                <a:solidFill>
                  <a:srgbClr val="FFFF00"/>
                </a:solidFill>
              </a:rPr>
              <a:t>Caldwell v EasyJet </a:t>
            </a:r>
          </a:p>
        </p:txBody>
      </p:sp>
      <p:sp>
        <p:nvSpPr>
          <p:cNvPr id="5123" name="Rectangle 3"/>
          <p:cNvSpPr>
            <a:spLocks noGrp="1" noChangeArrowheads="1"/>
          </p:cNvSpPr>
          <p:nvPr>
            <p:ph idx="1"/>
          </p:nvPr>
        </p:nvSpPr>
        <p:spPr>
          <a:xfrm>
            <a:off x="611560" y="1575770"/>
            <a:ext cx="8136904" cy="4176464"/>
          </a:xfrm>
        </p:spPr>
        <p:txBody>
          <a:bodyPr/>
          <a:lstStyle/>
          <a:p>
            <a:pPr marL="0" indent="0" eaLnBrk="1" hangingPunct="1">
              <a:lnSpc>
                <a:spcPct val="80000"/>
              </a:lnSpc>
              <a:buNone/>
              <a:defRPr/>
            </a:pPr>
            <a:r>
              <a:rPr lang="en-GB" sz="3600" dirty="0">
                <a:solidFill>
                  <a:schemeClr val="tx1">
                    <a:lumMod val="95000"/>
                  </a:schemeClr>
                </a:solidFill>
              </a:rPr>
              <a:t>Sheriff T Welsh </a:t>
            </a:r>
            <a:r>
              <a:rPr lang="en-GB" sz="3600" dirty="0" smtClean="0">
                <a:solidFill>
                  <a:schemeClr val="tx1">
                    <a:lumMod val="95000"/>
                  </a:schemeClr>
                </a:solidFill>
              </a:rPr>
              <a:t>QC:</a:t>
            </a: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dirty="0" smtClean="0"/>
              <a:t>Bound by case-law of ECJ</a:t>
            </a:r>
            <a:endParaRPr lang="en-GB" dirty="0"/>
          </a:p>
          <a:p>
            <a:pPr marL="452438" indent="-452438" eaLnBrk="1" hangingPunct="1">
              <a:lnSpc>
                <a:spcPct val="80000"/>
              </a:lnSpc>
              <a:spcBef>
                <a:spcPts val="1200"/>
              </a:spcBef>
              <a:buFont typeface="+mj-lt"/>
              <a:buAutoNum type="arabicPeriod"/>
              <a:defRPr/>
            </a:pPr>
            <a:r>
              <a:rPr lang="en-GB" dirty="0" smtClean="0"/>
              <a:t>Case-law establishes that separate instruments:</a:t>
            </a:r>
          </a:p>
          <a:p>
            <a:pPr marL="857250" lvl="1" indent="-317500" eaLnBrk="1" hangingPunct="1">
              <a:lnSpc>
                <a:spcPct val="80000"/>
              </a:lnSpc>
              <a:spcBef>
                <a:spcPts val="1200"/>
              </a:spcBef>
              <a:defRPr/>
            </a:pPr>
            <a:r>
              <a:rPr lang="en-GB" dirty="0"/>
              <a:t>Damages claims were regulated by the Montreal </a:t>
            </a:r>
            <a:r>
              <a:rPr lang="en-GB" dirty="0" smtClean="0"/>
              <a:t>Convention</a:t>
            </a:r>
            <a:r>
              <a:rPr lang="en-GB" dirty="0"/>
              <a:t> , whereas </a:t>
            </a:r>
            <a:endParaRPr lang="en-GB" dirty="0" smtClean="0"/>
          </a:p>
          <a:p>
            <a:pPr marL="857250" lvl="1" indent="-317500" eaLnBrk="1" hangingPunct="1">
              <a:lnSpc>
                <a:spcPct val="80000"/>
              </a:lnSpc>
              <a:spcBef>
                <a:spcPts val="1200"/>
              </a:spcBef>
              <a:defRPr/>
            </a:pPr>
            <a:r>
              <a:rPr lang="en-GB" dirty="0" smtClean="0"/>
              <a:t>Compensation </a:t>
            </a:r>
            <a:r>
              <a:rPr lang="en-GB" dirty="0"/>
              <a:t>claims were to be assessed under the EC </a:t>
            </a:r>
            <a:r>
              <a:rPr lang="en-GB" dirty="0" smtClean="0"/>
              <a:t>Regulation</a:t>
            </a:r>
          </a:p>
          <a:p>
            <a:pPr eaLnBrk="1" hangingPunct="1">
              <a:lnSpc>
                <a:spcPct val="80000"/>
              </a:lnSpc>
              <a:defRPr/>
            </a:pPr>
            <a:endParaRPr lang="en-GB" b="1" dirty="0" smtClean="0">
              <a:solidFill>
                <a:schemeClr val="tx1">
                  <a:lumMod val="95000"/>
                </a:schemeClr>
              </a:solidFill>
            </a:endParaRPr>
          </a:p>
          <a:p>
            <a:pPr marL="609600" indent="-609600" eaLnBrk="1" hangingPunct="1">
              <a:lnSpc>
                <a:spcPct val="80000"/>
              </a:lnSpc>
              <a:defRPr/>
            </a:pPr>
            <a:endParaRPr lang="en-GB"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43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2000"/>
                                        <p:tgtEl>
                                          <p:spTgt spid="512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906517"/>
            <a:ext cx="8229600" cy="4810546"/>
          </a:xfrm>
        </p:spPr>
        <p:txBody>
          <a:bodyPr/>
          <a:lstStyle/>
          <a:p>
            <a:pPr marL="0" indent="0" eaLnBrk="1" hangingPunct="1">
              <a:lnSpc>
                <a:spcPct val="80000"/>
              </a:lnSpc>
              <a:spcBef>
                <a:spcPts val="1200"/>
              </a:spcBef>
              <a:buNone/>
              <a:defRPr/>
            </a:pPr>
            <a:r>
              <a:rPr lang="en-GB" dirty="0" smtClean="0">
                <a:solidFill>
                  <a:schemeClr val="tx1">
                    <a:lumMod val="95000"/>
                  </a:schemeClr>
                </a:solidFill>
              </a:rPr>
              <a:t>II.</a:t>
            </a:r>
            <a:r>
              <a:rPr lang="en-GB" dirty="0">
                <a:solidFill>
                  <a:schemeClr val="tx1">
                    <a:lumMod val="95000"/>
                  </a:schemeClr>
                </a:solidFill>
              </a:rPr>
              <a:t/>
            </a:r>
            <a:br>
              <a:rPr lang="en-GB" dirty="0">
                <a:solidFill>
                  <a:schemeClr val="tx1">
                    <a:lumMod val="95000"/>
                  </a:schemeClr>
                </a:solidFill>
              </a:rPr>
            </a:br>
            <a:r>
              <a:rPr lang="en-GB" dirty="0">
                <a:solidFill>
                  <a:schemeClr val="tx1">
                    <a:lumMod val="95000"/>
                  </a:schemeClr>
                </a:solidFill>
              </a:rPr>
              <a:t>Jurisdiction</a:t>
            </a:r>
            <a:endParaRPr lang="en-GB" dirty="0"/>
          </a:p>
        </p:txBody>
      </p:sp>
    </p:spTree>
    <p:extLst>
      <p:ext uri="{BB962C8B-B14F-4D97-AF65-F5344CB8AC3E}">
        <p14:creationId xmlns:p14="http://schemas.microsoft.com/office/powerpoint/2010/main" val="3730122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altLang="en-US" dirty="0" smtClean="0">
                <a:solidFill>
                  <a:srgbClr val="FFFF00"/>
                </a:solidFill>
              </a:rPr>
              <a:t>Jurisdiction </a:t>
            </a:r>
          </a:p>
        </p:txBody>
      </p:sp>
      <p:sp>
        <p:nvSpPr>
          <p:cNvPr id="5123" name="Rectangle 3"/>
          <p:cNvSpPr>
            <a:spLocks noGrp="1" noChangeArrowheads="1"/>
          </p:cNvSpPr>
          <p:nvPr>
            <p:ph idx="1"/>
          </p:nvPr>
        </p:nvSpPr>
        <p:spPr>
          <a:xfrm>
            <a:off x="395536" y="964778"/>
            <a:ext cx="8496944" cy="5560566"/>
          </a:xfrm>
        </p:spPr>
        <p:txBody>
          <a:bodyPr/>
          <a:lstStyle/>
          <a:p>
            <a:pPr marL="0" indent="0" eaLnBrk="1" hangingPunct="1">
              <a:lnSpc>
                <a:spcPct val="80000"/>
              </a:lnSpc>
              <a:buNone/>
              <a:defRPr/>
            </a:pPr>
            <a:r>
              <a:rPr lang="en-GB" sz="3600" dirty="0" smtClean="0">
                <a:solidFill>
                  <a:schemeClr val="tx1">
                    <a:lumMod val="95000"/>
                  </a:schemeClr>
                </a:solidFill>
              </a:rPr>
              <a:t>Relevant Instruments:</a:t>
            </a:r>
          </a:p>
          <a:p>
            <a:pPr marL="0" indent="0" eaLnBrk="1" hangingPunct="1">
              <a:lnSpc>
                <a:spcPct val="80000"/>
              </a:lnSpc>
              <a:buNone/>
              <a:defRPr/>
            </a:pP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3000" dirty="0" smtClean="0">
                <a:solidFill>
                  <a:srgbClr val="FFFF00"/>
                </a:solidFill>
              </a:rPr>
              <a:t>Montreal Convention for International Carriage by Air 1999, Art 33 </a:t>
            </a:r>
          </a:p>
          <a:p>
            <a:pPr marL="452438" indent="-452438" eaLnBrk="1" hangingPunct="1">
              <a:lnSpc>
                <a:spcPct val="80000"/>
              </a:lnSpc>
              <a:spcBef>
                <a:spcPts val="1200"/>
              </a:spcBef>
              <a:buFont typeface="+mj-lt"/>
              <a:buAutoNum type="arabicPeriod"/>
              <a:defRPr/>
            </a:pPr>
            <a:r>
              <a:rPr lang="en-GB" sz="2800" dirty="0" smtClean="0"/>
              <a:t>Brussels I Recast: Regulation (EU) No 1215/2012 on </a:t>
            </a:r>
            <a:r>
              <a:rPr lang="en-GB" sz="2800" dirty="0"/>
              <a:t>jurisdiction and the recognition and enforcement of judgments in civil and commercial matters (recast</a:t>
            </a:r>
            <a:r>
              <a:rPr lang="en-GB" sz="2800" dirty="0" smtClean="0"/>
              <a:t>)</a:t>
            </a:r>
          </a:p>
          <a:p>
            <a:pPr marL="852488" lvl="1" indent="-452438" eaLnBrk="1" hangingPunct="1">
              <a:lnSpc>
                <a:spcPct val="80000"/>
              </a:lnSpc>
              <a:spcBef>
                <a:spcPts val="1200"/>
              </a:spcBef>
              <a:defRPr/>
            </a:pPr>
            <a:r>
              <a:rPr lang="en-GB" sz="2400" dirty="0" smtClean="0"/>
              <a:t>Art 7(1)(b) – provision of service</a:t>
            </a:r>
          </a:p>
          <a:p>
            <a:pPr marL="852488" lvl="1" indent="-452438" eaLnBrk="1" hangingPunct="1">
              <a:lnSpc>
                <a:spcPct val="80000"/>
              </a:lnSpc>
              <a:spcBef>
                <a:spcPts val="1200"/>
              </a:spcBef>
              <a:defRPr/>
            </a:pPr>
            <a:r>
              <a:rPr lang="en-GB" sz="2400" dirty="0" smtClean="0"/>
              <a:t>Art 4 - defendant’s domicile</a:t>
            </a:r>
          </a:p>
          <a:p>
            <a:pPr marL="452438" indent="-452438" eaLnBrk="1" hangingPunct="1">
              <a:lnSpc>
                <a:spcPct val="80000"/>
              </a:lnSpc>
              <a:spcBef>
                <a:spcPts val="1200"/>
              </a:spcBef>
              <a:buFont typeface="+mj-lt"/>
              <a:buAutoNum type="arabicPeriod"/>
              <a:defRPr/>
            </a:pPr>
            <a:r>
              <a:rPr lang="en-GB" sz="3000" dirty="0" smtClean="0">
                <a:solidFill>
                  <a:srgbClr val="FFFF00"/>
                </a:solidFill>
              </a:rPr>
              <a:t>C-204/08 </a:t>
            </a:r>
            <a:r>
              <a:rPr lang="en-GB" sz="3000" i="1" dirty="0" err="1" smtClean="0">
                <a:solidFill>
                  <a:srgbClr val="FFFF00"/>
                </a:solidFill>
              </a:rPr>
              <a:t>Rehder</a:t>
            </a:r>
            <a:r>
              <a:rPr lang="en-GB" sz="3000" i="1" dirty="0" smtClean="0">
                <a:solidFill>
                  <a:srgbClr val="FFFF00"/>
                </a:solidFill>
              </a:rPr>
              <a:t> v Air Baltic Corp</a:t>
            </a:r>
          </a:p>
          <a:p>
            <a:pPr marL="857250" lvl="1" indent="-457200" eaLnBrk="1" hangingPunct="1">
              <a:lnSpc>
                <a:spcPct val="80000"/>
              </a:lnSpc>
              <a:spcBef>
                <a:spcPts val="1200"/>
              </a:spcBef>
              <a:defRPr/>
            </a:pPr>
            <a:r>
              <a:rPr lang="en-GB" sz="2600" dirty="0" smtClean="0">
                <a:solidFill>
                  <a:srgbClr val="FFFF00"/>
                </a:solidFill>
              </a:rPr>
              <a:t>Place of provision of services in air transport of passengers: place of departure </a:t>
            </a:r>
            <a:r>
              <a:rPr lang="en-GB" sz="2600" dirty="0" smtClean="0"/>
              <a:t>or</a:t>
            </a:r>
            <a:r>
              <a:rPr lang="en-GB" sz="2600" dirty="0" smtClean="0">
                <a:solidFill>
                  <a:srgbClr val="FFFF00"/>
                </a:solidFill>
              </a:rPr>
              <a:t> place of arrival</a:t>
            </a:r>
          </a:p>
          <a:p>
            <a:pPr marL="452438" indent="-452438" eaLnBrk="1" hangingPunct="1">
              <a:lnSpc>
                <a:spcPct val="80000"/>
              </a:lnSpc>
              <a:spcBef>
                <a:spcPts val="1200"/>
              </a:spcBef>
              <a:buFont typeface="+mj-lt"/>
              <a:buAutoNum type="arabicPeriod"/>
              <a:defRPr/>
            </a:pPr>
            <a:r>
              <a:rPr lang="en-GB" sz="3000" dirty="0" smtClean="0">
                <a:solidFill>
                  <a:srgbClr val="FFFF00"/>
                </a:solidFill>
              </a:rPr>
              <a:t>How would this fit in </a:t>
            </a:r>
            <a:r>
              <a:rPr lang="en-GB" sz="3000" i="1" dirty="0" smtClean="0">
                <a:solidFill>
                  <a:srgbClr val="FFFF00"/>
                </a:solidFill>
              </a:rPr>
              <a:t>Caldwell</a:t>
            </a:r>
            <a:r>
              <a:rPr lang="en-GB" sz="3000" dirty="0" smtClean="0">
                <a:solidFill>
                  <a:srgbClr val="FFFF00"/>
                </a:solidFill>
              </a:rPr>
              <a:t>? </a:t>
            </a:r>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05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2000"/>
                                        <p:tgtEl>
                                          <p:spTgt spid="512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2000"/>
                                        <p:tgtEl>
                                          <p:spTgt spid="512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2000"/>
                                        <p:tgtEl>
                                          <p:spTgt spid="512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2000"/>
                                        <p:tgtEl>
                                          <p:spTgt spid="512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fade">
                                      <p:cBhvr>
                                        <p:cTn id="25" dur="2000"/>
                                        <p:tgtEl>
                                          <p:spTgt spid="512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23">
                                            <p:txEl>
                                              <p:pRg st="7" end="7"/>
                                            </p:txEl>
                                          </p:spTgt>
                                        </p:tgtEl>
                                        <p:attrNameLst>
                                          <p:attrName>style.visibility</p:attrName>
                                        </p:attrNameLst>
                                      </p:cBhvr>
                                      <p:to>
                                        <p:strVal val="visible"/>
                                      </p:to>
                                    </p:set>
                                    <p:animEffect transition="in" filter="fade">
                                      <p:cBhvr>
                                        <p:cTn id="28" dur="2000"/>
                                        <p:tgtEl>
                                          <p:spTgt spid="512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animEffect transition="in" filter="fade">
                                      <p:cBhvr>
                                        <p:cTn id="31" dur="20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altLang="en-US" dirty="0" smtClean="0">
                <a:solidFill>
                  <a:srgbClr val="FFFF00"/>
                </a:solidFill>
              </a:rPr>
              <a:t>Montreal </a:t>
            </a:r>
            <a:r>
              <a:rPr lang="en-GB" altLang="en-US" dirty="0">
                <a:solidFill>
                  <a:srgbClr val="FFFF00"/>
                </a:solidFill>
              </a:rPr>
              <a:t>C</a:t>
            </a:r>
            <a:r>
              <a:rPr lang="en-GB" altLang="en-US" dirty="0" smtClean="0">
                <a:solidFill>
                  <a:srgbClr val="FFFF00"/>
                </a:solidFill>
              </a:rPr>
              <a:t>onvention 1999</a:t>
            </a:r>
          </a:p>
        </p:txBody>
      </p:sp>
      <p:sp>
        <p:nvSpPr>
          <p:cNvPr id="5123" name="Rectangle 3"/>
          <p:cNvSpPr>
            <a:spLocks noGrp="1" noChangeArrowheads="1"/>
          </p:cNvSpPr>
          <p:nvPr>
            <p:ph idx="1"/>
          </p:nvPr>
        </p:nvSpPr>
        <p:spPr>
          <a:xfrm>
            <a:off x="251520" y="1268760"/>
            <a:ext cx="8496944" cy="5282634"/>
          </a:xfrm>
        </p:spPr>
        <p:txBody>
          <a:bodyPr/>
          <a:lstStyle/>
          <a:p>
            <a:r>
              <a:rPr lang="en-GB" sz="2800" b="1" dirty="0"/>
              <a:t>Article 33 </a:t>
            </a:r>
            <a:r>
              <a:rPr lang="en-GB" sz="2800" b="1" dirty="0" smtClean="0"/>
              <a:t>– Jurisdiction:</a:t>
            </a:r>
            <a:endParaRPr lang="en-GB" sz="2800" b="1" dirty="0"/>
          </a:p>
          <a:p>
            <a:r>
              <a:rPr lang="en-GB" sz="2800" dirty="0" smtClean="0"/>
              <a:t>“1</a:t>
            </a:r>
            <a:r>
              <a:rPr lang="en-GB" sz="2800" dirty="0"/>
              <a:t>. An action for damages must be brought, at the option of the plaintiff, in the territory of one of the States Parties, either before the court of the </a:t>
            </a:r>
            <a:r>
              <a:rPr lang="en-GB" sz="2800" dirty="0">
                <a:solidFill>
                  <a:srgbClr val="FFFF00"/>
                </a:solidFill>
              </a:rPr>
              <a:t>domicile of the carrier or of its principal place of business</a:t>
            </a:r>
            <a:r>
              <a:rPr lang="en-GB" sz="2800" dirty="0"/>
              <a:t>, or where it has a </a:t>
            </a:r>
            <a:r>
              <a:rPr lang="en-GB" sz="2800" dirty="0">
                <a:solidFill>
                  <a:srgbClr val="FFFF00"/>
                </a:solidFill>
              </a:rPr>
              <a:t>place of business through which the contract</a:t>
            </a:r>
            <a:r>
              <a:rPr lang="en-GB" sz="2800" dirty="0"/>
              <a:t> has been made or </a:t>
            </a:r>
            <a:r>
              <a:rPr lang="en-GB" sz="2800" dirty="0">
                <a:solidFill>
                  <a:srgbClr val="FF0000"/>
                </a:solidFill>
              </a:rPr>
              <a:t>before the court at the place of destination</a:t>
            </a:r>
            <a:r>
              <a:rPr lang="en-GB" sz="2800" dirty="0"/>
              <a:t>.</a:t>
            </a:r>
          </a:p>
          <a:p>
            <a:r>
              <a:rPr lang="en-GB" sz="2800" dirty="0" smtClean="0"/>
              <a:t>2</a:t>
            </a:r>
            <a:r>
              <a:rPr lang="en-GB" sz="2800" dirty="0"/>
              <a:t>. In respect of damage resulting from the death or injury of a passenger</a:t>
            </a:r>
            <a:r>
              <a:rPr lang="en-GB" sz="2800" dirty="0" smtClean="0"/>
              <a:t>,…”</a:t>
            </a:r>
            <a:endParaRPr lang="en-GB" sz="2800" dirty="0"/>
          </a:p>
          <a:p>
            <a:pPr marL="609600" indent="-609600" eaLnBrk="1" hangingPunct="1">
              <a:lnSpc>
                <a:spcPct val="80000"/>
              </a:lnSpc>
              <a:defRPr/>
            </a:pPr>
            <a:endParaRPr lang="en-GB" sz="28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37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188913"/>
            <a:ext cx="8229600" cy="1007839"/>
          </a:xfrm>
        </p:spPr>
        <p:txBody>
          <a:bodyPr/>
          <a:lstStyle/>
          <a:p>
            <a:pPr eaLnBrk="1" hangingPunct="1"/>
            <a:r>
              <a:rPr lang="en-GB" altLang="en-US" dirty="0" smtClean="0">
                <a:solidFill>
                  <a:srgbClr val="FFFF00"/>
                </a:solidFill>
              </a:rPr>
              <a:t>Reminder of Facts</a:t>
            </a:r>
          </a:p>
        </p:txBody>
      </p:sp>
      <p:sp>
        <p:nvSpPr>
          <p:cNvPr id="65581" name="Text Box 45"/>
          <p:cNvSpPr txBox="1">
            <a:spLocks noChangeArrowheads="1"/>
          </p:cNvSpPr>
          <p:nvPr/>
        </p:nvSpPr>
        <p:spPr bwMode="auto">
          <a:xfrm>
            <a:off x="6732240" y="1284270"/>
            <a:ext cx="2016223" cy="1019198"/>
          </a:xfrm>
          <a:prstGeom prst="rect">
            <a:avLst/>
          </a:prstGeom>
          <a:noFill/>
          <a:ln w="19050">
            <a:solidFill>
              <a:srgbClr val="FFFF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EasyJet</a:t>
            </a:r>
          </a:p>
          <a:p>
            <a:pPr marL="0" marR="0" lvl="0" indent="0" algn="just" defTabSz="914400" rtl="0" eaLnBrk="1" fontAlgn="base" latinLnBrk="0" hangingPunct="1">
              <a:lnSpc>
                <a:spcPct val="100000"/>
              </a:lnSpc>
              <a:spcBef>
                <a:spcPct val="0"/>
              </a:spcBef>
              <a:spcAft>
                <a:spcPct val="0"/>
              </a:spcAft>
              <a:buClrTx/>
              <a:buSzTx/>
              <a:buFontTx/>
              <a:buNone/>
              <a:tabLst/>
            </a:pPr>
            <a:r>
              <a:rPr lang="en-US" sz="2000" b="1" dirty="0" err="1" smtClean="0">
                <a:solidFill>
                  <a:srgbClr val="FFFF00"/>
                </a:solidFill>
                <a:ea typeface="Times New Roman" pitchFamily="18" charset="0"/>
                <a:cs typeface="Arial" pitchFamily="34" charset="0"/>
              </a:rPr>
              <a:t>Luton</a:t>
            </a:r>
            <a:r>
              <a:rPr lang="en-US" sz="2000" b="1" dirty="0" smtClean="0">
                <a:solidFill>
                  <a:srgbClr val="FFFF00"/>
                </a:solidFill>
                <a:ea typeface="Times New Roman" pitchFamily="18" charset="0"/>
                <a:cs typeface="Arial" pitchFamily="34" charset="0"/>
              </a:rPr>
              <a:t>/England</a:t>
            </a: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80" name="Text Box 44"/>
          <p:cNvSpPr txBox="1">
            <a:spLocks noChangeArrowheads="1"/>
          </p:cNvSpPr>
          <p:nvPr/>
        </p:nvSpPr>
        <p:spPr bwMode="auto">
          <a:xfrm>
            <a:off x="545699" y="1196752"/>
            <a:ext cx="2243710" cy="1384054"/>
          </a:xfrm>
          <a:prstGeom prst="rect">
            <a:avLst/>
          </a:prstGeom>
          <a:noFill/>
          <a:ln w="190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FFC000"/>
              </a:solidFill>
              <a:effectLs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rgbClr val="FFC000"/>
                </a:solidFill>
                <a:effectLst/>
                <a:ea typeface="Times New Roman" pitchFamily="18" charset="0"/>
                <a:cs typeface="Arial" pitchFamily="34" charset="0"/>
              </a:rPr>
              <a:t>Nick Caldwell &amp; Aileen </a:t>
            </a:r>
            <a:r>
              <a:rPr kumimoji="0" lang="en-US" sz="2000" i="0" u="none" strike="noStrike" cap="none" normalizeH="0" baseline="0" dirty="0" err="1" smtClean="0">
                <a:ln>
                  <a:noFill/>
                </a:ln>
                <a:solidFill>
                  <a:srgbClr val="FFC000"/>
                </a:solidFill>
                <a:effectLst/>
                <a:ea typeface="Times New Roman" pitchFamily="18" charset="0"/>
                <a:cs typeface="Arial" pitchFamily="34" charset="0"/>
              </a:rPr>
              <a:t>McLuckie</a:t>
            </a:r>
            <a:endParaRPr kumimoji="0" lang="en-US" sz="2000" i="0" u="none" strike="noStrike" cap="none" normalizeH="0" baseline="0" dirty="0" smtClean="0">
              <a:ln>
                <a:noFill/>
              </a:ln>
              <a:solidFill>
                <a:srgbClr val="FFC000"/>
              </a:solidFill>
              <a:effectLs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ea typeface="Times New Roman" pitchFamily="18" charset="0"/>
                <a:cs typeface="Arial" pitchFamily="34" charset="0"/>
              </a:rPr>
              <a:t>Edinburgh</a:t>
            </a:r>
            <a:endParaRPr kumimoji="0" lang="en-US" sz="2000" b="1" i="0" u="none" strike="noStrike" cap="none" normalizeH="0" baseline="0" dirty="0" smtClean="0">
              <a:ln>
                <a:noFill/>
              </a:ln>
              <a:solidFill>
                <a:srgbClr val="FFC000"/>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79" name="Line 43"/>
          <p:cNvSpPr>
            <a:spLocks noChangeShapeType="1"/>
          </p:cNvSpPr>
          <p:nvPr/>
        </p:nvSpPr>
        <p:spPr bwMode="auto">
          <a:xfrm>
            <a:off x="2843808" y="2092503"/>
            <a:ext cx="3816423" cy="1"/>
          </a:xfrm>
          <a:prstGeom prst="line">
            <a:avLst/>
          </a:prstGeom>
          <a:noFill/>
          <a:ln w="38100" cmpd="dbl">
            <a:solidFill>
              <a:srgbClr val="EEECE1"/>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GB"/>
          </a:p>
        </p:txBody>
      </p:sp>
      <p:sp>
        <p:nvSpPr>
          <p:cNvPr id="65578" name="Text Box 42"/>
          <p:cNvSpPr txBox="1">
            <a:spLocks noChangeArrowheads="1"/>
          </p:cNvSpPr>
          <p:nvPr/>
        </p:nvSpPr>
        <p:spPr bwMode="auto">
          <a:xfrm>
            <a:off x="3114524" y="1400476"/>
            <a:ext cx="3094980" cy="714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b="1" i="1" dirty="0" smtClean="0">
                <a:solidFill>
                  <a:srgbClr val="FFFFFF"/>
                </a:solidFill>
                <a:ea typeface="Times New Roman" pitchFamily="18" charset="0"/>
                <a:cs typeface="Arial" pitchFamily="34" charset="0"/>
              </a:rPr>
              <a:t>Contract(s) for the Carriage by Air</a:t>
            </a:r>
          </a:p>
          <a:p>
            <a:pPr marL="0" marR="0" lvl="0" indent="0" algn="ctr" defTabSz="914400" rtl="0" eaLnBrk="1" fontAlgn="base" latinLnBrk="0" hangingPunct="1">
              <a:lnSpc>
                <a:spcPct val="100000"/>
              </a:lnSpc>
              <a:spcBef>
                <a:spcPct val="0"/>
              </a:spcBef>
              <a:spcAft>
                <a:spcPct val="0"/>
              </a:spcAft>
              <a:buClrTx/>
              <a:buSzTx/>
              <a:buFontTx/>
              <a:buNone/>
              <a:tabLst/>
            </a:pPr>
            <a:endParaRPr lang="en-US" b="1" i="1" dirty="0">
              <a:solidFill>
                <a:srgbClr val="FFFFFF"/>
              </a:solidFill>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5575" name="Text Box 39"/>
          <p:cNvSpPr txBox="1">
            <a:spLocks noChangeArrowheads="1"/>
          </p:cNvSpPr>
          <p:nvPr/>
        </p:nvSpPr>
        <p:spPr bwMode="auto">
          <a:xfrm>
            <a:off x="2627784" y="2780928"/>
            <a:ext cx="6336704" cy="3555028"/>
          </a:xfrm>
          <a:prstGeom prst="rect">
            <a:avLst/>
          </a:prstGeom>
          <a:noFill/>
          <a:ln w="19050">
            <a:solidFill>
              <a:srgbClr val="FFFF00"/>
            </a:solidFill>
            <a:miter lim="800000"/>
            <a:headEnd/>
            <a:tailEnd/>
          </a:ln>
        </p:spPr>
        <p:txBody>
          <a:bodyPr vert="horz" wrap="square" lIns="91440" tIns="45720" rIns="91440" bIns="45720" numCol="1" anchor="t" anchorCtr="0" compatLnSpc="1">
            <a:prstTxWarp prst="textNoShape">
              <a:avLst/>
            </a:prstTxWarp>
          </a:bodyPr>
          <a:lstStyle/>
          <a:p>
            <a:pPr lvl="0" algn="ctr"/>
            <a:endParaRPr lang="en-US" sz="2000" i="1" dirty="0" smtClean="0">
              <a:solidFill>
                <a:srgbClr val="FFFFFF"/>
              </a:solidFill>
              <a:ea typeface="Times New Roman" pitchFamily="18" charset="0"/>
              <a:cs typeface="Arial" pitchFamily="34" charset="0"/>
            </a:endParaRPr>
          </a:p>
          <a:p>
            <a:pPr lvl="0" algn="ctr"/>
            <a:r>
              <a:rPr lang="en-US" sz="2400" b="1" i="1" dirty="0" smtClean="0">
                <a:solidFill>
                  <a:srgbClr val="FFFFFF"/>
                </a:solidFill>
                <a:ea typeface="Times New Roman" pitchFamily="18" charset="0"/>
                <a:cs typeface="Arial" pitchFamily="34" charset="0"/>
              </a:rPr>
              <a:t>Outward bound (30 – 31.08.14):</a:t>
            </a:r>
          </a:p>
          <a:p>
            <a:pPr lvl="0" algn="ctr"/>
            <a:r>
              <a:rPr lang="en-US" sz="2400" i="1" dirty="0" smtClean="0">
                <a:solidFill>
                  <a:srgbClr val="FFFFFF"/>
                </a:solidFill>
                <a:ea typeface="Times New Roman" pitchFamily="18" charset="0"/>
                <a:cs typeface="Arial" pitchFamily="34" charset="0"/>
              </a:rPr>
              <a:t>Edinburgh </a:t>
            </a:r>
            <a:r>
              <a:rPr lang="en-US" sz="2400" i="1" dirty="0">
                <a:solidFill>
                  <a:srgbClr val="FFFFFF"/>
                </a:solidFill>
                <a:ea typeface="Times New Roman" pitchFamily="18" charset="0"/>
                <a:cs typeface="Arial" pitchFamily="34" charset="0"/>
              </a:rPr>
              <a:t>– London Gatwick;</a:t>
            </a:r>
          </a:p>
          <a:p>
            <a:pPr lvl="0" algn="ctr"/>
            <a:r>
              <a:rPr lang="en-US" sz="2400" i="1" dirty="0">
                <a:solidFill>
                  <a:srgbClr val="FFFFFF"/>
                </a:solidFill>
                <a:ea typeface="Times New Roman" pitchFamily="18" charset="0"/>
                <a:cs typeface="Arial" pitchFamily="34" charset="0"/>
              </a:rPr>
              <a:t>London Gatwick – Catania, </a:t>
            </a:r>
            <a:r>
              <a:rPr lang="en-US" sz="2400" i="1" dirty="0" smtClean="0">
                <a:solidFill>
                  <a:srgbClr val="FFFFFF"/>
                </a:solidFill>
                <a:ea typeface="Times New Roman" pitchFamily="18" charset="0"/>
                <a:cs typeface="Arial" pitchFamily="34" charset="0"/>
              </a:rPr>
              <a:t>Sicily</a:t>
            </a:r>
          </a:p>
          <a:p>
            <a:pPr lvl="0" algn="ctr"/>
            <a:endParaRPr lang="en-US" sz="2600" i="1" dirty="0">
              <a:solidFill>
                <a:srgbClr val="FFFFFF"/>
              </a:solidFill>
              <a:ea typeface="Times New Roman" pitchFamily="18" charset="0"/>
              <a:cs typeface="Arial" pitchFamily="34" charset="0"/>
            </a:endParaRPr>
          </a:p>
          <a:p>
            <a:pPr lvl="0" algn="ctr"/>
            <a:r>
              <a:rPr lang="en-US" sz="3000" b="1" i="1" dirty="0" smtClean="0">
                <a:solidFill>
                  <a:srgbClr val="FFFFFF"/>
                </a:solidFill>
                <a:ea typeface="Times New Roman" pitchFamily="18" charset="0"/>
                <a:cs typeface="Arial" pitchFamily="34" charset="0"/>
              </a:rPr>
              <a:t>Return (14.09.14):</a:t>
            </a:r>
          </a:p>
          <a:p>
            <a:pPr lvl="0" algn="ctr"/>
            <a:r>
              <a:rPr lang="en-US" sz="3000" i="1" dirty="0" smtClean="0">
                <a:solidFill>
                  <a:srgbClr val="FF0000"/>
                </a:solidFill>
                <a:ea typeface="Times New Roman" pitchFamily="18" charset="0"/>
                <a:cs typeface="Arial" pitchFamily="34" charset="0"/>
              </a:rPr>
              <a:t>Catania – London Gatwick</a:t>
            </a:r>
          </a:p>
          <a:p>
            <a:pPr lvl="0" algn="ctr"/>
            <a:r>
              <a:rPr lang="en-US" sz="3000" i="1" dirty="0" smtClean="0">
                <a:solidFill>
                  <a:srgbClr val="FFFFFF"/>
                </a:solidFill>
                <a:ea typeface="Times New Roman" pitchFamily="18" charset="0"/>
                <a:cs typeface="Arial" pitchFamily="34" charset="0"/>
              </a:rPr>
              <a:t>London Gatwick - Edinburgh </a:t>
            </a:r>
            <a:endParaRPr lang="en-US" sz="3000" i="1" dirty="0">
              <a:solidFill>
                <a:srgbClr val="FFFFFF"/>
              </a:solidFill>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6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i="0" u="none" strike="noStrike" cap="none" normalizeH="0" baseline="0" dirty="0" smtClean="0">
              <a:ln>
                <a:noFill/>
              </a:ln>
              <a:solidFill>
                <a:schemeClr val="tx1"/>
              </a:solidFill>
              <a:effectLst/>
              <a:cs typeface="Arial" pitchFamily="34" charset="0"/>
            </a:endParaRPr>
          </a:p>
        </p:txBody>
      </p:sp>
      <p:sp>
        <p:nvSpPr>
          <p:cNvPr id="6558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65586" name="Rectangle 50"/>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cs typeface="Arial" pitchFamily="34" charset="0"/>
              </a:rPr>
              <a:t/>
            </a:r>
            <a:br>
              <a:rPr kumimoji="0" lang="en-GB" sz="9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65587" name="Rectangle 51"/>
          <p:cNvSpPr>
            <a:spLocks noChangeArrowheads="1"/>
          </p:cNvSpPr>
          <p:nvPr/>
        </p:nvSpPr>
        <p:spPr bwMode="auto">
          <a:xfrm>
            <a:off x="90014" y="90054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17" name="Picture 8" descr="TN00686_"/>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341555"/>
            <a:ext cx="2155910" cy="25057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38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altLang="en-US" i="1" dirty="0" smtClean="0">
                <a:solidFill>
                  <a:srgbClr val="FFFF00"/>
                </a:solidFill>
              </a:rPr>
              <a:t>Caldwell v EasyJet </a:t>
            </a:r>
          </a:p>
        </p:txBody>
      </p:sp>
      <p:sp>
        <p:nvSpPr>
          <p:cNvPr id="5123" name="Rectangle 3"/>
          <p:cNvSpPr>
            <a:spLocks noGrp="1" noChangeArrowheads="1"/>
          </p:cNvSpPr>
          <p:nvPr>
            <p:ph idx="1"/>
          </p:nvPr>
        </p:nvSpPr>
        <p:spPr>
          <a:xfrm>
            <a:off x="395536" y="1052736"/>
            <a:ext cx="8496944" cy="5472608"/>
          </a:xfrm>
        </p:spPr>
        <p:txBody>
          <a:bodyPr/>
          <a:lstStyle/>
          <a:p>
            <a:pPr marL="0" indent="0" eaLnBrk="1" hangingPunct="1">
              <a:lnSpc>
                <a:spcPct val="80000"/>
              </a:lnSpc>
              <a:buNone/>
              <a:defRPr/>
            </a:pPr>
            <a:r>
              <a:rPr lang="en-GB" sz="3600" dirty="0" smtClean="0">
                <a:solidFill>
                  <a:schemeClr val="tx1">
                    <a:lumMod val="95000"/>
                  </a:schemeClr>
                </a:solidFill>
              </a:rPr>
              <a:t>Art 33 MC place of destination:</a:t>
            </a: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2800" dirty="0">
                <a:solidFill>
                  <a:srgbClr val="FFFF00"/>
                </a:solidFill>
              </a:rPr>
              <a:t>For round trips </a:t>
            </a:r>
            <a:r>
              <a:rPr lang="en-GB" sz="2800" dirty="0"/>
              <a:t>general understanding that it is place of destination of overall travel, which is also the place of departure; </a:t>
            </a:r>
            <a:r>
              <a:rPr lang="en-GB" sz="2800" dirty="0" smtClean="0"/>
              <a:t>otherwise, if one way, destination </a:t>
            </a:r>
            <a:r>
              <a:rPr lang="en-GB" sz="2800" dirty="0"/>
              <a:t>of the flights as </a:t>
            </a:r>
            <a:r>
              <a:rPr lang="en-GB" sz="2800" dirty="0" smtClean="0"/>
              <a:t>purchased</a:t>
            </a:r>
            <a:endParaRPr lang="en-GB" sz="2800" dirty="0"/>
          </a:p>
          <a:p>
            <a:pPr marL="452438" indent="-452438" eaLnBrk="1" hangingPunct="1">
              <a:lnSpc>
                <a:spcPct val="80000"/>
              </a:lnSpc>
              <a:spcBef>
                <a:spcPts val="1200"/>
              </a:spcBef>
              <a:buFont typeface="+mj-lt"/>
              <a:buAutoNum type="arabicPeriod"/>
              <a:defRPr/>
            </a:pPr>
            <a:r>
              <a:rPr lang="en-GB" sz="3000" dirty="0" smtClean="0">
                <a:solidFill>
                  <a:srgbClr val="FFFF00"/>
                </a:solidFill>
              </a:rPr>
              <a:t>EasyJet: 4 different places of destination as all flights separate &amp; distinct individual and unconnected flights</a:t>
            </a:r>
          </a:p>
          <a:p>
            <a:pPr marL="452438" indent="-452438" eaLnBrk="1" hangingPunct="1">
              <a:lnSpc>
                <a:spcPct val="80000"/>
              </a:lnSpc>
              <a:spcBef>
                <a:spcPts val="1200"/>
              </a:spcBef>
              <a:buFont typeface="+mj-lt"/>
              <a:buAutoNum type="arabicPeriod"/>
              <a:defRPr/>
            </a:pPr>
            <a:r>
              <a:rPr lang="en-GB" sz="3000" dirty="0" smtClean="0">
                <a:solidFill>
                  <a:srgbClr val="FFFF00"/>
                </a:solidFill>
              </a:rPr>
              <a:t>Sheriff: flights effectively part of round trip, thus place of destination Edinburgh</a:t>
            </a:r>
          </a:p>
          <a:p>
            <a:pPr marL="452438" indent="-452438" eaLnBrk="1" hangingPunct="1">
              <a:lnSpc>
                <a:spcPct val="80000"/>
              </a:lnSpc>
              <a:spcBef>
                <a:spcPts val="1200"/>
              </a:spcBef>
              <a:buFont typeface="+mj-lt"/>
              <a:buAutoNum type="arabicPeriod"/>
              <a:defRPr/>
            </a:pPr>
            <a:r>
              <a:rPr lang="en-GB" sz="2800" dirty="0" smtClean="0"/>
              <a:t>Must apply also here where effectively flights have been purchased as a whole package, even if airline requires separate booking for each leg.</a:t>
            </a:r>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spTree>
    <p:extLst>
      <p:ext uri="{BB962C8B-B14F-4D97-AF65-F5344CB8AC3E}">
        <p14:creationId xmlns:p14="http://schemas.microsoft.com/office/powerpoint/2010/main" val="114507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2000"/>
                                        <p:tgtEl>
                                          <p:spTgt spid="512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altLang="en-US" i="1" dirty="0" smtClean="0">
                <a:solidFill>
                  <a:srgbClr val="FFFF00"/>
                </a:solidFill>
              </a:rPr>
              <a:t>Caldwell v EasyJet </a:t>
            </a:r>
          </a:p>
        </p:txBody>
      </p:sp>
      <p:sp>
        <p:nvSpPr>
          <p:cNvPr id="5123" name="Rectangle 3"/>
          <p:cNvSpPr>
            <a:spLocks noGrp="1" noChangeArrowheads="1"/>
          </p:cNvSpPr>
          <p:nvPr>
            <p:ph idx="1"/>
          </p:nvPr>
        </p:nvSpPr>
        <p:spPr>
          <a:xfrm>
            <a:off x="395536" y="1340768"/>
            <a:ext cx="8496944" cy="5184576"/>
          </a:xfrm>
        </p:spPr>
        <p:txBody>
          <a:bodyPr/>
          <a:lstStyle/>
          <a:p>
            <a:pPr marL="0" indent="0" eaLnBrk="1" hangingPunct="1">
              <a:lnSpc>
                <a:spcPct val="80000"/>
              </a:lnSpc>
              <a:buNone/>
              <a:defRPr/>
            </a:pPr>
            <a:r>
              <a:rPr lang="en-GB" sz="3600" dirty="0" smtClean="0">
                <a:solidFill>
                  <a:schemeClr val="tx1">
                    <a:lumMod val="95000"/>
                  </a:schemeClr>
                </a:solidFill>
              </a:rPr>
              <a:t>Claim based on EC Passenger Rights Regulation 216/2004:</a:t>
            </a: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3000" dirty="0" smtClean="0">
                <a:solidFill>
                  <a:srgbClr val="FFFF00"/>
                </a:solidFill>
              </a:rPr>
              <a:t>Jurisdiction for claim under EC </a:t>
            </a:r>
            <a:r>
              <a:rPr lang="en-GB" sz="3000" dirty="0" err="1" smtClean="0">
                <a:solidFill>
                  <a:srgbClr val="FFFF00"/>
                </a:solidFill>
              </a:rPr>
              <a:t>Reg</a:t>
            </a:r>
            <a:r>
              <a:rPr lang="en-GB" sz="3000" dirty="0" smtClean="0">
                <a:solidFill>
                  <a:srgbClr val="FFFF00"/>
                </a:solidFill>
              </a:rPr>
              <a:t> not contested</a:t>
            </a:r>
          </a:p>
          <a:p>
            <a:pPr marL="452438" indent="-452438" eaLnBrk="1" hangingPunct="1">
              <a:lnSpc>
                <a:spcPct val="80000"/>
              </a:lnSpc>
              <a:spcBef>
                <a:spcPts val="1200"/>
              </a:spcBef>
              <a:buFont typeface="+mj-lt"/>
              <a:buAutoNum type="arabicPeriod"/>
              <a:defRPr/>
            </a:pPr>
            <a:r>
              <a:rPr lang="en-GB" sz="3000" dirty="0" smtClean="0"/>
              <a:t>Could the claim be brought in Edinburgh?</a:t>
            </a:r>
          </a:p>
          <a:p>
            <a:pPr marL="452438" indent="-452438" eaLnBrk="1" hangingPunct="1">
              <a:lnSpc>
                <a:spcPct val="80000"/>
              </a:lnSpc>
              <a:spcBef>
                <a:spcPts val="1200"/>
              </a:spcBef>
              <a:buFont typeface="+mj-lt"/>
              <a:buAutoNum type="arabicPeriod"/>
              <a:defRPr/>
            </a:pPr>
            <a:r>
              <a:rPr lang="en-GB" sz="3000" dirty="0" smtClean="0"/>
              <a:t>Civil and commercial matter; int. subject matter or intra UK, defendant domiciled in England? – Sched 4 of Civil Jurisdiction and Judgments Act 1982 - parallel provisions to Br I.</a:t>
            </a:r>
          </a:p>
          <a:p>
            <a:pPr marL="452438" indent="-452438" eaLnBrk="1" hangingPunct="1">
              <a:lnSpc>
                <a:spcPct val="80000"/>
              </a:lnSpc>
              <a:spcBef>
                <a:spcPts val="1200"/>
              </a:spcBef>
              <a:buFont typeface="+mj-lt"/>
              <a:buAutoNum type="arabicPeriod"/>
              <a:defRPr/>
            </a:pPr>
            <a:r>
              <a:rPr lang="en-GB" sz="3000" dirty="0" smtClean="0">
                <a:solidFill>
                  <a:srgbClr val="FFFF00"/>
                </a:solidFill>
              </a:rPr>
              <a:t>Br I Recast Regulation:</a:t>
            </a:r>
          </a:p>
          <a:p>
            <a:pPr marL="452438" indent="-452438" eaLnBrk="1" hangingPunct="1">
              <a:lnSpc>
                <a:spcPct val="80000"/>
              </a:lnSpc>
              <a:spcBef>
                <a:spcPts val="1200"/>
              </a:spcBef>
              <a:buFont typeface="+mj-lt"/>
              <a:buAutoNum type="arabicPeriod"/>
              <a:defRPr/>
            </a:pPr>
            <a:r>
              <a:rPr lang="en-GB" sz="3000" dirty="0" smtClean="0">
                <a:solidFill>
                  <a:srgbClr val="FFFF00"/>
                </a:solidFill>
              </a:rPr>
              <a:t>Art 7: Edinburgh as place of provision of    services?</a:t>
            </a:r>
          </a:p>
          <a:p>
            <a:pPr marL="452438" indent="-452438" eaLnBrk="1" hangingPunct="1">
              <a:lnSpc>
                <a:spcPct val="80000"/>
              </a:lnSpc>
              <a:spcBef>
                <a:spcPts val="1200"/>
              </a:spcBef>
              <a:buFont typeface="+mj-lt"/>
              <a:buAutoNum type="arabicPeriod"/>
              <a:defRPr/>
            </a:pPr>
            <a:endParaRPr lang="en-GB" sz="3000" dirty="0" smtClean="0">
              <a:solidFill>
                <a:srgbClr val="FFFF00"/>
              </a:solidFill>
            </a:endParaRPr>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98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2000"/>
                                        <p:tgtEl>
                                          <p:spTgt spid="512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2000"/>
                                        <p:tgtEl>
                                          <p:spTgt spid="512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5" end="5"/>
                                            </p:txEl>
                                          </p:spTgt>
                                        </p:tgtEl>
                                        <p:attrNameLst>
                                          <p:attrName>style.visibility</p:attrName>
                                        </p:attrNameLst>
                                      </p:cBhvr>
                                      <p:to>
                                        <p:strVal val="visible"/>
                                      </p:to>
                                    </p:set>
                                    <p:animEffect transition="in" filter="fade">
                                      <p:cBhvr>
                                        <p:cTn id="25" dur="20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altLang="en-US" dirty="0">
                <a:solidFill>
                  <a:srgbClr val="FFFF00"/>
                </a:solidFill>
              </a:rPr>
              <a:t>Special </a:t>
            </a:r>
            <a:r>
              <a:rPr lang="en-GB" altLang="en-US" dirty="0" smtClean="0">
                <a:solidFill>
                  <a:srgbClr val="FFFF00"/>
                </a:solidFill>
              </a:rPr>
              <a:t>jurisdiction - Art </a:t>
            </a:r>
            <a:r>
              <a:rPr lang="en-GB" altLang="en-US" dirty="0">
                <a:solidFill>
                  <a:srgbClr val="FFFF00"/>
                </a:solidFill>
              </a:rPr>
              <a:t>7 </a:t>
            </a:r>
            <a:r>
              <a:rPr lang="en-GB" altLang="en-US" dirty="0" smtClean="0">
                <a:solidFill>
                  <a:srgbClr val="FFFF00"/>
                </a:solidFill>
              </a:rPr>
              <a:t>Br I Recast</a:t>
            </a:r>
          </a:p>
        </p:txBody>
      </p:sp>
      <p:sp>
        <p:nvSpPr>
          <p:cNvPr id="5123" name="Rectangle 3"/>
          <p:cNvSpPr>
            <a:spLocks noGrp="1" noChangeArrowheads="1"/>
          </p:cNvSpPr>
          <p:nvPr>
            <p:ph idx="1"/>
          </p:nvPr>
        </p:nvSpPr>
        <p:spPr>
          <a:xfrm>
            <a:off x="251520" y="1268760"/>
            <a:ext cx="8496944" cy="5282634"/>
          </a:xfrm>
        </p:spPr>
        <p:txBody>
          <a:bodyPr/>
          <a:lstStyle/>
          <a:p>
            <a:pPr marL="0" indent="0" eaLnBrk="1" hangingPunct="1">
              <a:lnSpc>
                <a:spcPct val="80000"/>
              </a:lnSpc>
              <a:buNone/>
              <a:defRPr/>
            </a:pPr>
            <a:r>
              <a:rPr lang="en-GB" sz="2800" dirty="0" smtClean="0"/>
              <a:t>“A </a:t>
            </a:r>
            <a:r>
              <a:rPr lang="en-GB" sz="2800" dirty="0"/>
              <a:t>person domiciled in a Member State may be sued in another Member State: </a:t>
            </a:r>
            <a:endParaRPr lang="en-GB" sz="2800" dirty="0" smtClean="0"/>
          </a:p>
          <a:p>
            <a:pPr marL="0" indent="0" eaLnBrk="1" hangingPunct="1">
              <a:lnSpc>
                <a:spcPct val="80000"/>
              </a:lnSpc>
              <a:buNone/>
              <a:defRPr/>
            </a:pPr>
            <a:r>
              <a:rPr lang="en-GB" sz="2800" dirty="0" smtClean="0"/>
              <a:t>(1) (</a:t>
            </a:r>
            <a:r>
              <a:rPr lang="en-GB" sz="2800" dirty="0"/>
              <a:t>a) in matters relating to a contract, in the courts for the place of performance of the obligation in question; </a:t>
            </a:r>
            <a:endParaRPr lang="en-GB" sz="2800" dirty="0" smtClean="0"/>
          </a:p>
          <a:p>
            <a:pPr marL="0" indent="0" eaLnBrk="1" hangingPunct="1">
              <a:lnSpc>
                <a:spcPct val="80000"/>
              </a:lnSpc>
              <a:buNone/>
              <a:defRPr/>
            </a:pPr>
            <a:endParaRPr lang="en-GB" sz="800" dirty="0" smtClean="0"/>
          </a:p>
          <a:p>
            <a:pPr marL="0" indent="0" eaLnBrk="1" hangingPunct="1">
              <a:lnSpc>
                <a:spcPct val="80000"/>
              </a:lnSpc>
              <a:buNone/>
              <a:defRPr/>
            </a:pPr>
            <a:r>
              <a:rPr lang="en-GB" sz="2800" dirty="0" smtClean="0"/>
              <a:t>(</a:t>
            </a:r>
            <a:r>
              <a:rPr lang="en-GB" sz="2800" dirty="0"/>
              <a:t>b) for the purpose of this provision and unless otherwise agreed, the </a:t>
            </a:r>
            <a:r>
              <a:rPr lang="en-GB" sz="2800" dirty="0">
                <a:solidFill>
                  <a:srgbClr val="FF0000"/>
                </a:solidFill>
              </a:rPr>
              <a:t>place of performance of the obligation in question shall be</a:t>
            </a:r>
            <a:r>
              <a:rPr lang="en-GB" sz="2800" dirty="0"/>
              <a:t>: </a:t>
            </a:r>
            <a:endParaRPr lang="en-GB" sz="2800" dirty="0" smtClean="0"/>
          </a:p>
          <a:p>
            <a:pPr marL="0" indent="0" eaLnBrk="1" hangingPunct="1">
              <a:lnSpc>
                <a:spcPct val="80000"/>
              </a:lnSpc>
              <a:buNone/>
              <a:defRPr/>
            </a:pPr>
            <a:r>
              <a:rPr lang="en-GB" sz="2800" dirty="0" smtClean="0"/>
              <a:t>— in the case of sale of goods…, </a:t>
            </a:r>
          </a:p>
          <a:p>
            <a:pPr marL="0" indent="0" eaLnBrk="1" hangingPunct="1">
              <a:lnSpc>
                <a:spcPct val="80000"/>
              </a:lnSpc>
              <a:buNone/>
              <a:defRPr/>
            </a:pPr>
            <a:r>
              <a:rPr lang="en-GB" sz="2800" dirty="0" smtClean="0"/>
              <a:t>— </a:t>
            </a:r>
            <a:r>
              <a:rPr lang="en-GB" sz="2800" dirty="0"/>
              <a:t>in the case of the </a:t>
            </a:r>
            <a:r>
              <a:rPr lang="en-GB" sz="2800" dirty="0">
                <a:solidFill>
                  <a:srgbClr val="FF0000"/>
                </a:solidFill>
              </a:rPr>
              <a:t>provision of services, the place in a Member State where, under the contract, the services were provided or should have been provided</a:t>
            </a:r>
            <a:r>
              <a:rPr lang="en-GB" sz="2800" dirty="0" smtClean="0"/>
              <a:t>;</a:t>
            </a:r>
          </a:p>
          <a:p>
            <a:pPr marL="0" indent="0" eaLnBrk="1" hangingPunct="1">
              <a:lnSpc>
                <a:spcPct val="80000"/>
              </a:lnSpc>
              <a:buNone/>
              <a:defRPr/>
            </a:pPr>
            <a:endParaRPr lang="en-GB" sz="800" dirty="0" smtClean="0"/>
          </a:p>
          <a:p>
            <a:pPr marL="0" indent="0" eaLnBrk="1" hangingPunct="1">
              <a:lnSpc>
                <a:spcPct val="80000"/>
              </a:lnSpc>
              <a:buNone/>
              <a:defRPr/>
            </a:pPr>
            <a:r>
              <a:rPr lang="en-GB" sz="2800" dirty="0"/>
              <a:t>(c) if point (b) does not apply then point (a) applies;</a:t>
            </a:r>
            <a:endParaRPr lang="en-GB" sz="2800" b="1" dirty="0" smtClean="0">
              <a:solidFill>
                <a:schemeClr val="tx1">
                  <a:lumMod val="95000"/>
                </a:schemeClr>
              </a:solidFill>
            </a:endParaRPr>
          </a:p>
          <a:p>
            <a:pPr marL="609600" indent="-609600" eaLnBrk="1" hangingPunct="1">
              <a:lnSpc>
                <a:spcPct val="80000"/>
              </a:lnSpc>
              <a:defRPr/>
            </a:pPr>
            <a:endParaRPr lang="en-GB" sz="28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114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188913"/>
            <a:ext cx="8229600" cy="863823"/>
          </a:xfrm>
        </p:spPr>
        <p:txBody>
          <a:bodyPr/>
          <a:lstStyle/>
          <a:p>
            <a:pPr eaLnBrk="1" hangingPunct="1"/>
            <a:r>
              <a:rPr lang="en-GB" altLang="en-US" dirty="0" smtClean="0">
                <a:solidFill>
                  <a:srgbClr val="FFFF00"/>
                </a:solidFill>
              </a:rPr>
              <a:t>Overview</a:t>
            </a:r>
          </a:p>
        </p:txBody>
      </p:sp>
      <p:sp>
        <p:nvSpPr>
          <p:cNvPr id="5123" name="Rectangle 3"/>
          <p:cNvSpPr>
            <a:spLocks noGrp="1" noChangeArrowheads="1"/>
          </p:cNvSpPr>
          <p:nvPr>
            <p:ph idx="1"/>
          </p:nvPr>
        </p:nvSpPr>
        <p:spPr>
          <a:xfrm>
            <a:off x="323528" y="1268760"/>
            <a:ext cx="8568952" cy="5832648"/>
          </a:xfrm>
        </p:spPr>
        <p:txBody>
          <a:bodyPr>
            <a:normAutofit/>
          </a:bodyPr>
          <a:lstStyle/>
          <a:p>
            <a:pPr marL="0" indent="0" eaLnBrk="1" hangingPunct="1">
              <a:buNone/>
              <a:defRPr/>
            </a:pPr>
            <a:r>
              <a:rPr lang="en-GB" sz="3800" dirty="0" smtClean="0">
                <a:solidFill>
                  <a:srgbClr val="FF0000"/>
                </a:solidFill>
              </a:rPr>
              <a:t>Passenger Rights</a:t>
            </a:r>
          </a:p>
          <a:p>
            <a:pPr marL="355600" indent="-355600" eaLnBrk="1" hangingPunct="1">
              <a:defRPr/>
            </a:pPr>
            <a:r>
              <a:rPr lang="en-GB" i="1" dirty="0"/>
              <a:t>Caldwell v EasyJet Airline Co </a:t>
            </a:r>
            <a:r>
              <a:rPr lang="en-GB" i="1" dirty="0" smtClean="0"/>
              <a:t>Ltd</a:t>
            </a:r>
            <a:r>
              <a:rPr lang="en-GB" dirty="0" smtClean="0"/>
              <a:t>, Edinburgh </a:t>
            </a:r>
            <a:r>
              <a:rPr lang="en-GB" dirty="0"/>
              <a:t>Sheriff </a:t>
            </a:r>
            <a:r>
              <a:rPr lang="en-GB" dirty="0" smtClean="0"/>
              <a:t>Court, </a:t>
            </a:r>
            <a:r>
              <a:rPr lang="en-GB" dirty="0"/>
              <a:t>2015 S.L.T. (</a:t>
            </a:r>
            <a:r>
              <a:rPr lang="en-GB" dirty="0" err="1"/>
              <a:t>Sh</a:t>
            </a:r>
            <a:r>
              <a:rPr lang="en-GB" dirty="0"/>
              <a:t> Ct) </a:t>
            </a:r>
            <a:r>
              <a:rPr lang="en-GB" dirty="0" smtClean="0"/>
              <a:t>223</a:t>
            </a:r>
          </a:p>
          <a:p>
            <a:pPr marL="755650" lvl="1" indent="-355600" eaLnBrk="1" hangingPunct="1">
              <a:defRPr/>
            </a:pPr>
            <a:r>
              <a:rPr lang="en-GB" i="1" dirty="0"/>
              <a:t>Relationship Montreal v EC Passenger Rights Regulation, Reg. </a:t>
            </a:r>
            <a:r>
              <a:rPr lang="en-GB" i="1" dirty="0" smtClean="0"/>
              <a:t>261/2004</a:t>
            </a:r>
          </a:p>
          <a:p>
            <a:pPr marL="755650" lvl="1" indent="-355600" eaLnBrk="1" hangingPunct="1">
              <a:defRPr/>
            </a:pPr>
            <a:r>
              <a:rPr lang="en-GB" i="1" dirty="0" smtClean="0"/>
              <a:t>Jurisdiction</a:t>
            </a:r>
          </a:p>
          <a:p>
            <a:pPr marL="755650" lvl="1" indent="-355600" eaLnBrk="1" hangingPunct="1">
              <a:defRPr/>
            </a:pPr>
            <a:r>
              <a:rPr lang="en-GB" i="1" dirty="0" smtClean="0"/>
              <a:t>Claim for damages due to breach of contract</a:t>
            </a:r>
          </a:p>
          <a:p>
            <a:pPr marL="755650" lvl="1" indent="-355600" eaLnBrk="1" hangingPunct="1">
              <a:defRPr/>
            </a:pPr>
            <a:r>
              <a:rPr lang="en-GB" i="1" dirty="0" smtClean="0"/>
              <a:t>Denied boarding</a:t>
            </a:r>
          </a:p>
          <a:p>
            <a:pPr marL="355600" lvl="0" indent="-355600" eaLnBrk="1" hangingPunct="1">
              <a:defRPr/>
            </a:pPr>
            <a:r>
              <a:rPr lang="en-GB" dirty="0" smtClean="0">
                <a:solidFill>
                  <a:prstClr val="white"/>
                </a:solidFill>
              </a:rPr>
              <a:t>Other Passenger Rights</a:t>
            </a:r>
          </a:p>
          <a:p>
            <a:pPr marL="355600" lvl="0" indent="-355600" eaLnBrk="1" hangingPunct="1">
              <a:defRPr/>
            </a:pPr>
            <a:endParaRPr lang="en-GB" dirty="0"/>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2000"/>
                                        <p:tgtEl>
                                          <p:spTgt spid="512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2000"/>
                                        <p:tgtEl>
                                          <p:spTgt spid="512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5" end="5"/>
                                            </p:txEl>
                                          </p:spTgt>
                                        </p:tgtEl>
                                        <p:attrNameLst>
                                          <p:attrName>style.visibility</p:attrName>
                                        </p:attrNameLst>
                                      </p:cBhvr>
                                      <p:to>
                                        <p:strVal val="visible"/>
                                      </p:to>
                                    </p:set>
                                    <p:animEffect transition="in" filter="fade">
                                      <p:cBhvr>
                                        <p:cTn id="25" dur="2000"/>
                                        <p:tgtEl>
                                          <p:spTgt spid="512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123">
                                            <p:txEl>
                                              <p:pRg st="6" end="6"/>
                                            </p:txEl>
                                          </p:spTgt>
                                        </p:tgtEl>
                                        <p:attrNameLst>
                                          <p:attrName>style.visibility</p:attrName>
                                        </p:attrNameLst>
                                      </p:cBhvr>
                                      <p:to>
                                        <p:strVal val="visible"/>
                                      </p:to>
                                    </p:set>
                                    <p:animEffect transition="in" filter="fade">
                                      <p:cBhvr>
                                        <p:cTn id="30" dur="20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dirty="0">
                <a:solidFill>
                  <a:srgbClr val="FFFF00"/>
                </a:solidFill>
              </a:rPr>
              <a:t>C-204/08 </a:t>
            </a:r>
            <a:r>
              <a:rPr lang="en-GB" i="1" dirty="0" err="1">
                <a:solidFill>
                  <a:srgbClr val="FFFF00"/>
                </a:solidFill>
              </a:rPr>
              <a:t>Rehder</a:t>
            </a:r>
            <a:r>
              <a:rPr lang="en-GB" i="1" dirty="0">
                <a:solidFill>
                  <a:srgbClr val="FFFF00"/>
                </a:solidFill>
              </a:rPr>
              <a:t> v Air Baltic </a:t>
            </a:r>
            <a:r>
              <a:rPr lang="en-GB" i="1" dirty="0" smtClean="0">
                <a:solidFill>
                  <a:srgbClr val="FFFF00"/>
                </a:solidFill>
              </a:rPr>
              <a:t>Corp</a:t>
            </a:r>
            <a:r>
              <a:rPr lang="en-GB" altLang="en-US" i="1" dirty="0" smtClean="0">
                <a:solidFill>
                  <a:srgbClr val="FFFF00"/>
                </a:solidFill>
              </a:rPr>
              <a:t> </a:t>
            </a:r>
          </a:p>
        </p:txBody>
      </p:sp>
      <p:sp>
        <p:nvSpPr>
          <p:cNvPr id="5123" name="Rectangle 3"/>
          <p:cNvSpPr>
            <a:spLocks noGrp="1" noChangeArrowheads="1"/>
          </p:cNvSpPr>
          <p:nvPr>
            <p:ph idx="1"/>
          </p:nvPr>
        </p:nvSpPr>
        <p:spPr>
          <a:xfrm>
            <a:off x="323528" y="1052736"/>
            <a:ext cx="8496944" cy="5560566"/>
          </a:xfrm>
        </p:spPr>
        <p:txBody>
          <a:bodyPr/>
          <a:lstStyle/>
          <a:p>
            <a:pPr marL="0" indent="0" eaLnBrk="1" hangingPunct="1">
              <a:lnSpc>
                <a:spcPct val="80000"/>
              </a:lnSpc>
              <a:buNone/>
              <a:defRPr/>
            </a:pPr>
            <a:r>
              <a:rPr lang="en-GB" sz="3000" dirty="0"/>
              <a:t>The second indent of article 5(1)(b) of Council Regulation (EC) No 44/2001 </a:t>
            </a:r>
            <a:r>
              <a:rPr lang="en-GB" sz="3000" dirty="0" smtClean="0"/>
              <a:t>… </a:t>
            </a:r>
            <a:r>
              <a:rPr lang="en-GB" sz="3000" dirty="0" smtClean="0">
                <a:solidFill>
                  <a:srgbClr val="FFFF00"/>
                </a:solidFill>
              </a:rPr>
              <a:t>must </a:t>
            </a:r>
            <a:r>
              <a:rPr lang="en-GB" sz="3000" dirty="0">
                <a:solidFill>
                  <a:srgbClr val="FFFF00"/>
                </a:solidFill>
              </a:rPr>
              <a:t>be interpreted as meaning </a:t>
            </a:r>
            <a:r>
              <a:rPr lang="en-GB" sz="3000" dirty="0"/>
              <a:t>that, in the case of </a:t>
            </a:r>
            <a:r>
              <a:rPr lang="en-GB" sz="3000" dirty="0">
                <a:solidFill>
                  <a:srgbClr val="FFFF00"/>
                </a:solidFill>
              </a:rPr>
              <a:t>air transport of passengers from one member state to another member state</a:t>
            </a:r>
            <a:r>
              <a:rPr lang="en-GB" sz="3000" dirty="0"/>
              <a:t>, carried out on the basis of a contract with only one airline, which is the operating carrier, the court having jurisdiction to deal with a </a:t>
            </a:r>
            <a:r>
              <a:rPr lang="en-GB" sz="3000" dirty="0">
                <a:solidFill>
                  <a:srgbClr val="FFFF00"/>
                </a:solidFill>
              </a:rPr>
              <a:t>claim for compensation founded on that transport contract and on Regulation (EC) No 261/2004 </a:t>
            </a:r>
            <a:r>
              <a:rPr lang="en-GB" sz="3000" dirty="0" smtClean="0"/>
              <a:t>… on </a:t>
            </a:r>
            <a:r>
              <a:rPr lang="en-GB" sz="3000" dirty="0"/>
              <a:t>compensation and assistance to passengers in the event of denied boarding and of cancellation or long delay of flights</a:t>
            </a:r>
            <a:r>
              <a:rPr lang="en-GB" sz="3000" dirty="0">
                <a:solidFill>
                  <a:srgbClr val="FFFF00"/>
                </a:solidFill>
              </a:rPr>
              <a:t>, </a:t>
            </a:r>
            <a:r>
              <a:rPr lang="en-GB" sz="3000" dirty="0" smtClean="0">
                <a:solidFill>
                  <a:srgbClr val="FFFF00"/>
                </a:solidFill>
              </a:rPr>
              <a:t>is </a:t>
            </a:r>
            <a:r>
              <a:rPr lang="en-GB" sz="3000" dirty="0">
                <a:solidFill>
                  <a:srgbClr val="FFFF00"/>
                </a:solidFill>
              </a:rPr>
              <a:t>that, at the applicant's choice, which has territorial jurisdiction over the </a:t>
            </a:r>
            <a:r>
              <a:rPr lang="en-GB" sz="3000" u="sng" dirty="0">
                <a:solidFill>
                  <a:srgbClr val="FFFF00"/>
                </a:solidFill>
              </a:rPr>
              <a:t>place of departure or place of arrival of the aircraft</a:t>
            </a:r>
            <a:r>
              <a:rPr lang="en-GB" sz="3000" dirty="0">
                <a:solidFill>
                  <a:srgbClr val="FFFF00"/>
                </a:solidFill>
              </a:rPr>
              <a:t>, as those places are agreed in that contract</a:t>
            </a:r>
            <a:r>
              <a:rPr lang="en-GB" sz="3000" dirty="0"/>
              <a:t>. </a:t>
            </a: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spTree>
    <p:extLst>
      <p:ext uri="{BB962C8B-B14F-4D97-AF65-F5344CB8AC3E}">
        <p14:creationId xmlns:p14="http://schemas.microsoft.com/office/powerpoint/2010/main" val="179499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046976"/>
          </a:xfrm>
        </p:spPr>
        <p:txBody>
          <a:bodyPr/>
          <a:lstStyle/>
          <a:p>
            <a:pPr eaLnBrk="1" hangingPunct="1"/>
            <a:r>
              <a:rPr lang="en-GB" dirty="0" smtClean="0">
                <a:solidFill>
                  <a:srgbClr val="FFFF00"/>
                </a:solidFill>
              </a:rPr>
              <a:t>Connecting/successive flights</a:t>
            </a:r>
            <a:endParaRPr lang="en-GB" altLang="en-US" dirty="0" smtClean="0">
              <a:solidFill>
                <a:srgbClr val="FFFF00"/>
              </a:solidFill>
            </a:endParaRPr>
          </a:p>
        </p:txBody>
      </p:sp>
      <p:sp>
        <p:nvSpPr>
          <p:cNvPr id="5123" name="Rectangle 3"/>
          <p:cNvSpPr>
            <a:spLocks noGrp="1" noChangeArrowheads="1"/>
          </p:cNvSpPr>
          <p:nvPr>
            <p:ph idx="1"/>
          </p:nvPr>
        </p:nvSpPr>
        <p:spPr>
          <a:xfrm>
            <a:off x="323528" y="1268760"/>
            <a:ext cx="8496944" cy="5128518"/>
          </a:xfrm>
        </p:spPr>
        <p:txBody>
          <a:bodyPr/>
          <a:lstStyle/>
          <a:p>
            <a:pPr marL="609600" indent="-609600" eaLnBrk="1" hangingPunct="1">
              <a:lnSpc>
                <a:spcPct val="80000"/>
              </a:lnSpc>
              <a:defRPr/>
            </a:pPr>
            <a:r>
              <a:rPr lang="en-GB" sz="3000" dirty="0" smtClean="0">
                <a:solidFill>
                  <a:schemeClr val="tx1">
                    <a:lumMod val="95000"/>
                  </a:schemeClr>
                </a:solidFill>
              </a:rPr>
              <a:t>What about connecting flights?</a:t>
            </a:r>
          </a:p>
          <a:p>
            <a:pPr marL="609600" indent="-609600" eaLnBrk="1" hangingPunct="1">
              <a:lnSpc>
                <a:spcPct val="80000"/>
              </a:lnSpc>
              <a:defRPr/>
            </a:pPr>
            <a:r>
              <a:rPr lang="en-GB" sz="3000" dirty="0" smtClean="0">
                <a:solidFill>
                  <a:schemeClr val="tx1">
                    <a:lumMod val="95000"/>
                  </a:schemeClr>
                </a:solidFill>
              </a:rPr>
              <a:t>If the first is cancelled all are in jeopardy!</a:t>
            </a:r>
          </a:p>
          <a:p>
            <a:pPr marL="609600" indent="-609600" eaLnBrk="1" hangingPunct="1">
              <a:lnSpc>
                <a:spcPct val="80000"/>
              </a:lnSpc>
              <a:defRPr/>
            </a:pPr>
            <a:r>
              <a:rPr lang="en-GB" sz="3000" dirty="0" smtClean="0">
                <a:solidFill>
                  <a:schemeClr val="tx1">
                    <a:lumMod val="95000"/>
                  </a:schemeClr>
                </a:solidFill>
              </a:rPr>
              <a:t>Should place of arrival be the place where the first aircraft arrives or final place of destination as agreed in contract?</a:t>
            </a:r>
          </a:p>
          <a:p>
            <a:pPr marL="609600" indent="-609600" eaLnBrk="1" hangingPunct="1">
              <a:lnSpc>
                <a:spcPct val="80000"/>
              </a:lnSpc>
              <a:defRPr/>
            </a:pPr>
            <a:r>
              <a:rPr lang="en-GB" sz="3000" dirty="0" smtClean="0">
                <a:solidFill>
                  <a:schemeClr val="tx1">
                    <a:lumMod val="95000"/>
                  </a:schemeClr>
                </a:solidFill>
              </a:rPr>
              <a:t>What, where, as here, the flights are sold purportedly separately, yet in one go and in practice connecting?</a:t>
            </a:r>
          </a:p>
          <a:p>
            <a:pPr marL="609600" indent="-609600" eaLnBrk="1" hangingPunct="1">
              <a:lnSpc>
                <a:spcPct val="80000"/>
              </a:lnSpc>
              <a:defRPr/>
            </a:pPr>
            <a:r>
              <a:rPr lang="en-GB" sz="3000" dirty="0" smtClean="0">
                <a:solidFill>
                  <a:schemeClr val="tx1">
                    <a:lumMod val="95000"/>
                  </a:schemeClr>
                </a:solidFill>
              </a:rPr>
              <a:t>Place of intended transfer: </a:t>
            </a:r>
          </a:p>
          <a:p>
            <a:pPr marL="1009650" lvl="1" indent="-385763" eaLnBrk="1" hangingPunct="1">
              <a:lnSpc>
                <a:spcPct val="80000"/>
              </a:lnSpc>
              <a:defRPr/>
            </a:pPr>
            <a:r>
              <a:rPr lang="en-GB" sz="2600" dirty="0" smtClean="0">
                <a:solidFill>
                  <a:schemeClr val="tx1">
                    <a:lumMod val="95000"/>
                  </a:schemeClr>
                </a:solidFill>
              </a:rPr>
              <a:t>As arrival place? </a:t>
            </a:r>
          </a:p>
          <a:p>
            <a:pPr marL="1009650" lvl="1" indent="-385763" eaLnBrk="1" hangingPunct="1">
              <a:lnSpc>
                <a:spcPct val="80000"/>
              </a:lnSpc>
              <a:defRPr/>
            </a:pPr>
            <a:r>
              <a:rPr lang="en-GB" sz="2600" dirty="0" smtClean="0">
                <a:solidFill>
                  <a:schemeClr val="tx1">
                    <a:lumMod val="95000"/>
                  </a:schemeClr>
                </a:solidFill>
              </a:rPr>
              <a:t>As third place of provision of services? </a:t>
            </a:r>
          </a:p>
          <a:p>
            <a:pPr marL="1009650" lvl="1" indent="-385763" eaLnBrk="1" hangingPunct="1">
              <a:lnSpc>
                <a:spcPct val="80000"/>
              </a:lnSpc>
              <a:defRPr/>
            </a:pPr>
            <a:r>
              <a:rPr lang="en-GB" sz="2600" dirty="0" smtClean="0">
                <a:solidFill>
                  <a:schemeClr val="tx1">
                    <a:lumMod val="95000"/>
                  </a:schemeClr>
                </a:solidFill>
              </a:rPr>
              <a:t>Irrelevant?</a:t>
            </a:r>
          </a:p>
        </p:txBody>
      </p:sp>
    </p:spTree>
    <p:extLst>
      <p:ext uri="{BB962C8B-B14F-4D97-AF65-F5344CB8AC3E}">
        <p14:creationId xmlns:p14="http://schemas.microsoft.com/office/powerpoint/2010/main" val="116587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046976"/>
          </a:xfrm>
        </p:spPr>
        <p:txBody>
          <a:bodyPr/>
          <a:lstStyle/>
          <a:p>
            <a:pPr eaLnBrk="1" hangingPunct="1"/>
            <a:r>
              <a:rPr lang="en-GB" dirty="0" smtClean="0">
                <a:solidFill>
                  <a:srgbClr val="FFFF00"/>
                </a:solidFill>
              </a:rPr>
              <a:t>Connecting/successive flights</a:t>
            </a:r>
            <a:endParaRPr lang="en-GB" altLang="en-US" dirty="0" smtClean="0">
              <a:solidFill>
                <a:srgbClr val="FFFF00"/>
              </a:solidFill>
            </a:endParaRPr>
          </a:p>
        </p:txBody>
      </p:sp>
      <p:sp>
        <p:nvSpPr>
          <p:cNvPr id="5123" name="Rectangle 3"/>
          <p:cNvSpPr>
            <a:spLocks noGrp="1" noChangeArrowheads="1"/>
          </p:cNvSpPr>
          <p:nvPr>
            <p:ph idx="1"/>
          </p:nvPr>
        </p:nvSpPr>
        <p:spPr>
          <a:xfrm>
            <a:off x="323528" y="1124744"/>
            <a:ext cx="8496944" cy="5272534"/>
          </a:xfrm>
        </p:spPr>
        <p:txBody>
          <a:bodyPr/>
          <a:lstStyle/>
          <a:p>
            <a:pPr marL="0" indent="0" eaLnBrk="1" hangingPunct="1">
              <a:lnSpc>
                <a:spcPct val="80000"/>
              </a:lnSpc>
              <a:buNone/>
              <a:defRPr/>
            </a:pPr>
            <a:endParaRPr lang="en-GB" i="1" dirty="0" smtClean="0">
              <a:solidFill>
                <a:schemeClr val="tx1">
                  <a:lumMod val="95000"/>
                </a:schemeClr>
              </a:solidFill>
            </a:endParaRPr>
          </a:p>
          <a:p>
            <a:pPr marL="0" indent="0" eaLnBrk="1" hangingPunct="1">
              <a:lnSpc>
                <a:spcPct val="80000"/>
              </a:lnSpc>
              <a:buNone/>
              <a:defRPr/>
            </a:pPr>
            <a:r>
              <a:rPr lang="en-GB" i="1" dirty="0" err="1" smtClean="0">
                <a:solidFill>
                  <a:schemeClr val="tx1">
                    <a:lumMod val="95000"/>
                  </a:schemeClr>
                </a:solidFill>
              </a:rPr>
              <a:t>Rehder</a:t>
            </a:r>
            <a:r>
              <a:rPr lang="en-GB" dirty="0" smtClean="0">
                <a:solidFill>
                  <a:schemeClr val="tx1">
                    <a:lumMod val="95000"/>
                  </a:schemeClr>
                </a:solidFill>
              </a:rPr>
              <a:t>: </a:t>
            </a:r>
          </a:p>
          <a:p>
            <a:pPr marL="609600" indent="-609600" eaLnBrk="1" hangingPunct="1">
              <a:lnSpc>
                <a:spcPct val="80000"/>
              </a:lnSpc>
              <a:defRPr/>
            </a:pPr>
            <a:r>
              <a:rPr lang="en-GB" dirty="0" smtClean="0">
                <a:solidFill>
                  <a:schemeClr val="tx1">
                    <a:lumMod val="95000"/>
                  </a:schemeClr>
                </a:solidFill>
              </a:rPr>
              <a:t>38 </a:t>
            </a:r>
            <a:r>
              <a:rPr lang="en-GB" dirty="0">
                <a:solidFill>
                  <a:schemeClr val="tx1">
                    <a:lumMod val="95000"/>
                  </a:schemeClr>
                </a:solidFill>
              </a:rPr>
              <a:t>Consequently, where there are several places at which services are provided in different </a:t>
            </a:r>
            <a:r>
              <a:rPr lang="en-GB" dirty="0" smtClean="0">
                <a:solidFill>
                  <a:schemeClr val="tx1">
                    <a:lumMod val="95000"/>
                  </a:schemeClr>
                </a:solidFill>
              </a:rPr>
              <a:t>member states</a:t>
            </a:r>
            <a:r>
              <a:rPr lang="en-GB" dirty="0">
                <a:solidFill>
                  <a:schemeClr val="tx1">
                    <a:lumMod val="95000"/>
                  </a:schemeClr>
                </a:solidFill>
              </a:rPr>
              <a:t>, it is also necessary </a:t>
            </a:r>
            <a:r>
              <a:rPr lang="en-GB" dirty="0">
                <a:solidFill>
                  <a:srgbClr val="FFFF00"/>
                </a:solidFill>
              </a:rPr>
              <a:t>to identify the place with the closest linking factor </a:t>
            </a:r>
            <a:r>
              <a:rPr lang="en-GB" dirty="0">
                <a:solidFill>
                  <a:schemeClr val="tx1">
                    <a:lumMod val="95000"/>
                  </a:schemeClr>
                </a:solidFill>
              </a:rPr>
              <a:t>between the contract </a:t>
            </a:r>
            <a:r>
              <a:rPr lang="en-GB" dirty="0" smtClean="0">
                <a:solidFill>
                  <a:schemeClr val="tx1">
                    <a:lumMod val="95000"/>
                  </a:schemeClr>
                </a:solidFill>
              </a:rPr>
              <a:t>in question </a:t>
            </a:r>
            <a:r>
              <a:rPr lang="en-GB" dirty="0">
                <a:solidFill>
                  <a:schemeClr val="tx1">
                    <a:lumMod val="95000"/>
                  </a:schemeClr>
                </a:solidFill>
              </a:rPr>
              <a:t>and the court having jurisdiction, </a:t>
            </a:r>
            <a:r>
              <a:rPr lang="en-GB" dirty="0">
                <a:solidFill>
                  <a:srgbClr val="FFFF00"/>
                </a:solidFill>
              </a:rPr>
              <a:t>in particular the place where, pursuant to that contract, </a:t>
            </a:r>
            <a:r>
              <a:rPr lang="en-GB" dirty="0" smtClean="0">
                <a:solidFill>
                  <a:srgbClr val="FFFF00"/>
                </a:solidFill>
              </a:rPr>
              <a:t>the main </a:t>
            </a:r>
            <a:r>
              <a:rPr lang="en-GB" dirty="0">
                <a:solidFill>
                  <a:srgbClr val="FFFF00"/>
                </a:solidFill>
              </a:rPr>
              <a:t>provision of services is to be carried out.</a:t>
            </a:r>
            <a:endParaRPr lang="en-GB" dirty="0" smtClean="0">
              <a:solidFill>
                <a:srgbClr val="FFFF00"/>
              </a:solidFill>
            </a:endParaRPr>
          </a:p>
        </p:txBody>
      </p:sp>
    </p:spTree>
    <p:extLst>
      <p:ext uri="{BB962C8B-B14F-4D97-AF65-F5344CB8AC3E}">
        <p14:creationId xmlns:p14="http://schemas.microsoft.com/office/powerpoint/2010/main" val="401931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dirty="0">
                <a:solidFill>
                  <a:srgbClr val="FFFF00"/>
                </a:solidFill>
              </a:rPr>
              <a:t>C-204/08 </a:t>
            </a:r>
            <a:r>
              <a:rPr lang="en-GB" i="1" dirty="0" err="1">
                <a:solidFill>
                  <a:srgbClr val="FFFF00"/>
                </a:solidFill>
              </a:rPr>
              <a:t>Rehder</a:t>
            </a:r>
            <a:r>
              <a:rPr lang="en-GB" i="1" dirty="0">
                <a:solidFill>
                  <a:srgbClr val="FFFF00"/>
                </a:solidFill>
              </a:rPr>
              <a:t> v Air Baltic </a:t>
            </a:r>
            <a:r>
              <a:rPr lang="en-GB" i="1" dirty="0" smtClean="0">
                <a:solidFill>
                  <a:srgbClr val="FFFF00"/>
                </a:solidFill>
              </a:rPr>
              <a:t>Corp</a:t>
            </a:r>
            <a:r>
              <a:rPr lang="en-GB" altLang="en-US" i="1" dirty="0" smtClean="0">
                <a:solidFill>
                  <a:srgbClr val="FFFF00"/>
                </a:solidFill>
              </a:rPr>
              <a:t> </a:t>
            </a:r>
          </a:p>
        </p:txBody>
      </p:sp>
      <p:sp>
        <p:nvSpPr>
          <p:cNvPr id="5123" name="Rectangle 3"/>
          <p:cNvSpPr>
            <a:spLocks noGrp="1" noChangeArrowheads="1"/>
          </p:cNvSpPr>
          <p:nvPr>
            <p:ph idx="1"/>
          </p:nvPr>
        </p:nvSpPr>
        <p:spPr>
          <a:xfrm>
            <a:off x="323528" y="1052736"/>
            <a:ext cx="8496944" cy="5560566"/>
          </a:xfrm>
        </p:spPr>
        <p:txBody>
          <a:bodyPr/>
          <a:lstStyle/>
          <a:p>
            <a:pPr marL="0" indent="0">
              <a:buNone/>
            </a:pPr>
            <a:r>
              <a:rPr lang="en-GB" sz="2600" dirty="0"/>
              <a:t>40 The services the provision of which corresponds to the </a:t>
            </a:r>
            <a:r>
              <a:rPr lang="en-GB" sz="2600" dirty="0">
                <a:solidFill>
                  <a:srgbClr val="FFFF00"/>
                </a:solidFill>
              </a:rPr>
              <a:t>performance of obligations arising from </a:t>
            </a:r>
            <a:r>
              <a:rPr lang="en-GB" sz="2600" dirty="0" smtClean="0">
                <a:solidFill>
                  <a:srgbClr val="FFFF00"/>
                </a:solidFill>
              </a:rPr>
              <a:t>a contract </a:t>
            </a:r>
            <a:r>
              <a:rPr lang="en-GB" sz="2600" dirty="0">
                <a:solidFill>
                  <a:srgbClr val="FFFF00"/>
                </a:solidFill>
              </a:rPr>
              <a:t>to transport passengers by air </a:t>
            </a:r>
            <a:r>
              <a:rPr lang="en-GB" sz="2600" dirty="0"/>
              <a:t>are the checking in and boarding of passengers, the on </a:t>
            </a:r>
            <a:r>
              <a:rPr lang="en-GB" sz="2600" dirty="0" smtClean="0"/>
              <a:t>board reception </a:t>
            </a:r>
            <a:r>
              <a:rPr lang="en-GB" sz="2600" dirty="0"/>
              <a:t>of those passengers at the place of take off agreed in the transport contract in question, </a:t>
            </a:r>
            <a:r>
              <a:rPr lang="en-GB" sz="2600" dirty="0" smtClean="0"/>
              <a:t>the departure </a:t>
            </a:r>
            <a:r>
              <a:rPr lang="en-GB" sz="2600" dirty="0"/>
              <a:t>of the aircraft at the scheduled time, the transport of the passengers and their luggage </a:t>
            </a:r>
            <a:r>
              <a:rPr lang="en-GB" sz="2600" dirty="0" smtClean="0"/>
              <a:t>from the </a:t>
            </a:r>
            <a:r>
              <a:rPr lang="en-GB" sz="2600" dirty="0"/>
              <a:t>place of departure to the place of arrival, the care of passengers during the flight, and, finally, </a:t>
            </a:r>
            <a:r>
              <a:rPr lang="en-GB" sz="2600" dirty="0" smtClean="0"/>
              <a:t>the disembarkation </a:t>
            </a:r>
            <a:r>
              <a:rPr lang="en-GB" sz="2600" dirty="0"/>
              <a:t>of the passengers in conditions of safety at the place of landing and at the </a:t>
            </a:r>
            <a:r>
              <a:rPr lang="en-GB" sz="2600" dirty="0" smtClean="0"/>
              <a:t>time scheduled </a:t>
            </a:r>
            <a:r>
              <a:rPr lang="en-GB" sz="2600" dirty="0"/>
              <a:t>in that contract. </a:t>
            </a:r>
            <a:r>
              <a:rPr lang="en-GB" sz="2600" dirty="0">
                <a:solidFill>
                  <a:srgbClr val="FFFF00"/>
                </a:solidFill>
              </a:rPr>
              <a:t>From that point of view, places where the aircraft may stop over also </a:t>
            </a:r>
            <a:r>
              <a:rPr lang="en-GB" sz="2600" dirty="0" smtClean="0">
                <a:solidFill>
                  <a:srgbClr val="FFFF00"/>
                </a:solidFill>
              </a:rPr>
              <a:t>do not </a:t>
            </a:r>
            <a:r>
              <a:rPr lang="en-GB" sz="2600" dirty="0">
                <a:solidFill>
                  <a:srgbClr val="FFFF00"/>
                </a:solidFill>
              </a:rPr>
              <a:t>have a sufficient link to the essential nature of the services resulting from that contract.</a:t>
            </a:r>
            <a:endParaRPr lang="en-GB" sz="2600" dirty="0" smtClean="0">
              <a:solidFill>
                <a:srgbClr val="FFFF00"/>
              </a:solidFill>
            </a:endParaRPr>
          </a:p>
        </p:txBody>
      </p:sp>
    </p:spTree>
    <p:extLst>
      <p:ext uri="{BB962C8B-B14F-4D97-AF65-F5344CB8AC3E}">
        <p14:creationId xmlns:p14="http://schemas.microsoft.com/office/powerpoint/2010/main" val="406545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dirty="0">
                <a:solidFill>
                  <a:srgbClr val="FFFF00"/>
                </a:solidFill>
              </a:rPr>
              <a:t>C-204/08 </a:t>
            </a:r>
            <a:r>
              <a:rPr lang="en-GB" i="1" dirty="0" err="1">
                <a:solidFill>
                  <a:srgbClr val="FFFF00"/>
                </a:solidFill>
              </a:rPr>
              <a:t>Rehder</a:t>
            </a:r>
            <a:r>
              <a:rPr lang="en-GB" i="1" dirty="0">
                <a:solidFill>
                  <a:srgbClr val="FFFF00"/>
                </a:solidFill>
              </a:rPr>
              <a:t> v Air Baltic </a:t>
            </a:r>
            <a:r>
              <a:rPr lang="en-GB" i="1" dirty="0" smtClean="0">
                <a:solidFill>
                  <a:srgbClr val="FFFF00"/>
                </a:solidFill>
              </a:rPr>
              <a:t>Corp</a:t>
            </a:r>
            <a:r>
              <a:rPr lang="en-GB" altLang="en-US" i="1" dirty="0" smtClean="0">
                <a:solidFill>
                  <a:srgbClr val="FFFF00"/>
                </a:solidFill>
              </a:rPr>
              <a:t> </a:t>
            </a:r>
          </a:p>
        </p:txBody>
      </p:sp>
      <p:sp>
        <p:nvSpPr>
          <p:cNvPr id="5123" name="Rectangle 3"/>
          <p:cNvSpPr>
            <a:spLocks noGrp="1" noChangeArrowheads="1"/>
          </p:cNvSpPr>
          <p:nvPr>
            <p:ph idx="1"/>
          </p:nvPr>
        </p:nvSpPr>
        <p:spPr>
          <a:xfrm>
            <a:off x="251520" y="1196752"/>
            <a:ext cx="8496944" cy="5560566"/>
          </a:xfrm>
        </p:spPr>
        <p:txBody>
          <a:bodyPr/>
          <a:lstStyle/>
          <a:p>
            <a:pPr marL="0" indent="0">
              <a:spcBef>
                <a:spcPts val="0"/>
              </a:spcBef>
              <a:buNone/>
            </a:pPr>
            <a:r>
              <a:rPr lang="en-GB" sz="2400" dirty="0" smtClean="0"/>
              <a:t>41 The </a:t>
            </a:r>
            <a:r>
              <a:rPr lang="en-GB" sz="2400" dirty="0"/>
              <a:t>only places which have a direct link to </a:t>
            </a:r>
            <a:r>
              <a:rPr lang="en-GB" sz="2400" dirty="0" smtClean="0"/>
              <a:t>those services</a:t>
            </a:r>
            <a:r>
              <a:rPr lang="en-GB" sz="2400" dirty="0"/>
              <a:t>, </a:t>
            </a:r>
            <a:r>
              <a:rPr lang="en-GB" sz="2400" dirty="0" smtClean="0"/>
              <a:t>… are those of the departure and arrival of the aircraft, since the words </a:t>
            </a:r>
            <a:r>
              <a:rPr lang="en-GB" sz="2400" dirty="0" smtClean="0">
                <a:solidFill>
                  <a:srgbClr val="FFFF00"/>
                </a:solidFill>
              </a:rPr>
              <a:t>“places </a:t>
            </a:r>
            <a:r>
              <a:rPr lang="en-GB" sz="2400" dirty="0">
                <a:solidFill>
                  <a:srgbClr val="FFFF00"/>
                </a:solidFill>
              </a:rPr>
              <a:t>of departure and </a:t>
            </a:r>
            <a:r>
              <a:rPr lang="en-GB" sz="2400" dirty="0" smtClean="0">
                <a:solidFill>
                  <a:srgbClr val="FFFF00"/>
                </a:solidFill>
              </a:rPr>
              <a:t>arrival” </a:t>
            </a:r>
            <a:r>
              <a:rPr lang="en-GB" sz="2400" dirty="0">
                <a:solidFill>
                  <a:srgbClr val="FFFF00"/>
                </a:solidFill>
              </a:rPr>
              <a:t>must be understood as agreed in the contract of </a:t>
            </a:r>
            <a:r>
              <a:rPr lang="en-GB" sz="2400" dirty="0" smtClean="0">
                <a:solidFill>
                  <a:srgbClr val="FFFF00"/>
                </a:solidFill>
              </a:rPr>
              <a:t>carriage in </a:t>
            </a:r>
            <a:r>
              <a:rPr lang="en-GB" sz="2400" dirty="0">
                <a:solidFill>
                  <a:srgbClr val="FFFF00"/>
                </a:solidFill>
              </a:rPr>
              <a:t>question, made with one sole airline</a:t>
            </a:r>
            <a:r>
              <a:rPr lang="en-GB" sz="2400" dirty="0"/>
              <a:t> which is the operating carrier.</a:t>
            </a:r>
          </a:p>
          <a:p>
            <a:pPr marL="0" indent="0">
              <a:spcBef>
                <a:spcPts val="0"/>
              </a:spcBef>
              <a:buNone/>
            </a:pPr>
            <a:r>
              <a:rPr lang="en-GB" sz="2400" dirty="0"/>
              <a:t>42 </a:t>
            </a:r>
            <a:r>
              <a:rPr lang="en-GB" sz="2400" dirty="0" smtClean="0"/>
              <a:t>… unlike </a:t>
            </a:r>
            <a:r>
              <a:rPr lang="en-GB" sz="2400" dirty="0"/>
              <a:t>deliveries of goods to different locations</a:t>
            </a:r>
            <a:r>
              <a:rPr lang="en-GB" sz="2400" dirty="0" smtClean="0"/>
              <a:t>, which </a:t>
            </a:r>
            <a:r>
              <a:rPr lang="en-GB" sz="2400" dirty="0"/>
              <a:t>are distinct and quantifiable operations for the purpose of determining the principal delivery </a:t>
            </a:r>
            <a:r>
              <a:rPr lang="en-GB" sz="2400" dirty="0" smtClean="0"/>
              <a:t>on the </a:t>
            </a:r>
            <a:r>
              <a:rPr lang="en-GB" sz="2400" dirty="0"/>
              <a:t>basis of economic criteria, air transport consists</a:t>
            </a:r>
            <a:r>
              <a:rPr lang="en-GB" sz="2400" dirty="0" smtClean="0"/>
              <a:t>, </a:t>
            </a:r>
            <a:r>
              <a:rPr lang="en-GB" sz="2400" dirty="0" smtClean="0">
                <a:solidFill>
                  <a:srgbClr val="FFFF00"/>
                </a:solidFill>
              </a:rPr>
              <a:t>by its </a:t>
            </a:r>
            <a:r>
              <a:rPr lang="en-GB" sz="2400" dirty="0">
                <a:solidFill>
                  <a:srgbClr val="FFFF00"/>
                </a:solidFill>
              </a:rPr>
              <a:t>very nature, of services provided in an indivisible and identical manner from the place of departure to that of arrival of the aircraft, </a:t>
            </a:r>
            <a:r>
              <a:rPr lang="en-GB" sz="2400" dirty="0"/>
              <a:t>with the result that a separate part of the service which is the principal service, which is to be provided in a specific place,</a:t>
            </a:r>
            <a:r>
              <a:rPr lang="en-GB" sz="2400" dirty="0">
                <a:solidFill>
                  <a:srgbClr val="FFFF00"/>
                </a:solidFill>
              </a:rPr>
              <a:t> cannot be distinguished</a:t>
            </a:r>
            <a:r>
              <a:rPr lang="en-GB" sz="2400" dirty="0"/>
              <a:t> in such cases on the basis of an economic criterion.</a:t>
            </a:r>
          </a:p>
        </p:txBody>
      </p:sp>
    </p:spTree>
    <p:extLst>
      <p:ext uri="{BB962C8B-B14F-4D97-AF65-F5344CB8AC3E}">
        <p14:creationId xmlns:p14="http://schemas.microsoft.com/office/powerpoint/2010/main" val="406545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046976"/>
          </a:xfrm>
        </p:spPr>
        <p:txBody>
          <a:bodyPr/>
          <a:lstStyle/>
          <a:p>
            <a:pPr eaLnBrk="1" hangingPunct="1"/>
            <a:r>
              <a:rPr lang="en-GB" dirty="0" smtClean="0">
                <a:solidFill>
                  <a:srgbClr val="FFFF00"/>
                </a:solidFill>
              </a:rPr>
              <a:t>Connecting/successive flights</a:t>
            </a:r>
            <a:endParaRPr lang="en-GB" altLang="en-US" dirty="0" smtClean="0">
              <a:solidFill>
                <a:srgbClr val="FFFF00"/>
              </a:solidFill>
            </a:endParaRPr>
          </a:p>
        </p:txBody>
      </p:sp>
      <p:sp>
        <p:nvSpPr>
          <p:cNvPr id="5123" name="Rectangle 3"/>
          <p:cNvSpPr>
            <a:spLocks noGrp="1" noChangeArrowheads="1"/>
          </p:cNvSpPr>
          <p:nvPr>
            <p:ph idx="1"/>
          </p:nvPr>
        </p:nvSpPr>
        <p:spPr>
          <a:xfrm>
            <a:off x="323528" y="1268760"/>
            <a:ext cx="8496944" cy="5128518"/>
          </a:xfrm>
        </p:spPr>
        <p:txBody>
          <a:bodyPr/>
          <a:lstStyle/>
          <a:p>
            <a:pPr marL="0" indent="0" eaLnBrk="1" hangingPunct="1">
              <a:lnSpc>
                <a:spcPct val="80000"/>
              </a:lnSpc>
              <a:buNone/>
              <a:defRPr/>
            </a:pPr>
            <a:r>
              <a:rPr lang="en-GB" dirty="0" smtClean="0">
                <a:solidFill>
                  <a:schemeClr val="tx1">
                    <a:lumMod val="95000"/>
                  </a:schemeClr>
                </a:solidFill>
              </a:rPr>
              <a:t>BUT:</a:t>
            </a:r>
          </a:p>
          <a:p>
            <a:pPr eaLnBrk="1" hangingPunct="1">
              <a:lnSpc>
                <a:spcPct val="80000"/>
              </a:lnSpc>
              <a:defRPr/>
            </a:pPr>
            <a:r>
              <a:rPr lang="en-GB" dirty="0" smtClean="0">
                <a:solidFill>
                  <a:schemeClr val="tx1">
                    <a:lumMod val="95000"/>
                  </a:schemeClr>
                </a:solidFill>
              </a:rPr>
              <a:t>Place of transfer nevertheless of lesser importance?</a:t>
            </a:r>
          </a:p>
          <a:p>
            <a:pPr eaLnBrk="1" hangingPunct="1">
              <a:lnSpc>
                <a:spcPct val="80000"/>
              </a:lnSpc>
              <a:defRPr/>
            </a:pPr>
            <a:r>
              <a:rPr lang="en-GB" dirty="0" smtClean="0">
                <a:solidFill>
                  <a:schemeClr val="tx1">
                    <a:lumMod val="95000"/>
                  </a:schemeClr>
                </a:solidFill>
              </a:rPr>
              <a:t>Place of departure and place of intended arrival after connecting flights?</a:t>
            </a:r>
          </a:p>
          <a:p>
            <a:pPr eaLnBrk="1" hangingPunct="1">
              <a:lnSpc>
                <a:spcPct val="80000"/>
              </a:lnSpc>
              <a:defRPr/>
            </a:pPr>
            <a:r>
              <a:rPr lang="en-GB" i="1" dirty="0" smtClean="0">
                <a:solidFill>
                  <a:srgbClr val="FFFF00"/>
                </a:solidFill>
              </a:rPr>
              <a:t>Caldwell:</a:t>
            </a:r>
            <a:r>
              <a:rPr lang="en-GB" dirty="0" smtClean="0">
                <a:solidFill>
                  <a:schemeClr val="tx1">
                    <a:lumMod val="95000"/>
                  </a:schemeClr>
                </a:solidFill>
              </a:rPr>
              <a:t> place of arrival: Edinburgh rather than London</a:t>
            </a:r>
            <a:endParaRPr lang="en-GB" dirty="0" smtClean="0">
              <a:solidFill>
                <a:srgbClr val="FFFF00"/>
              </a:solidFill>
            </a:endParaRPr>
          </a:p>
        </p:txBody>
      </p:sp>
    </p:spTree>
    <p:extLst>
      <p:ext uri="{BB962C8B-B14F-4D97-AF65-F5344CB8AC3E}">
        <p14:creationId xmlns:p14="http://schemas.microsoft.com/office/powerpoint/2010/main" val="16342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906517"/>
            <a:ext cx="8229600" cy="4810546"/>
          </a:xfrm>
        </p:spPr>
        <p:txBody>
          <a:bodyPr/>
          <a:lstStyle/>
          <a:p>
            <a:pPr marL="755650" lvl="1" indent="-355600" eaLnBrk="1" hangingPunct="1">
              <a:defRPr/>
            </a:pPr>
            <a:r>
              <a:rPr lang="en-GB" dirty="0" smtClean="0">
                <a:solidFill>
                  <a:schemeClr val="tx1">
                    <a:lumMod val="95000"/>
                  </a:schemeClr>
                </a:solidFill>
              </a:rPr>
              <a:t>III.</a:t>
            </a:r>
            <a:r>
              <a:rPr lang="en-GB" dirty="0">
                <a:solidFill>
                  <a:schemeClr val="tx1">
                    <a:lumMod val="95000"/>
                  </a:schemeClr>
                </a:solidFill>
              </a:rPr>
              <a:t/>
            </a:r>
            <a:br>
              <a:rPr lang="en-GB" dirty="0">
                <a:solidFill>
                  <a:schemeClr val="tx1">
                    <a:lumMod val="95000"/>
                  </a:schemeClr>
                </a:solidFill>
              </a:rPr>
            </a:br>
            <a:r>
              <a:rPr lang="en-GB" dirty="0"/>
              <a:t>Claim for damages due to breach of contract</a:t>
            </a:r>
            <a:br>
              <a:rPr lang="en-GB" dirty="0"/>
            </a:br>
            <a:endParaRPr lang="en-GB" dirty="0"/>
          </a:p>
        </p:txBody>
      </p:sp>
    </p:spTree>
    <p:extLst>
      <p:ext uri="{BB962C8B-B14F-4D97-AF65-F5344CB8AC3E}">
        <p14:creationId xmlns:p14="http://schemas.microsoft.com/office/powerpoint/2010/main" val="640684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686936"/>
          </a:xfrm>
        </p:spPr>
        <p:txBody>
          <a:bodyPr/>
          <a:lstStyle/>
          <a:p>
            <a:pPr eaLnBrk="1" hangingPunct="1"/>
            <a:r>
              <a:rPr lang="en-GB" altLang="en-US" sz="4000" dirty="0" smtClean="0">
                <a:solidFill>
                  <a:srgbClr val="FFFF00"/>
                </a:solidFill>
              </a:rPr>
              <a:t>EasyJet Terms and Conditions</a:t>
            </a:r>
          </a:p>
        </p:txBody>
      </p:sp>
      <p:sp>
        <p:nvSpPr>
          <p:cNvPr id="5123" name="Rectangle 3"/>
          <p:cNvSpPr>
            <a:spLocks noGrp="1" noChangeArrowheads="1"/>
          </p:cNvSpPr>
          <p:nvPr>
            <p:ph idx="1"/>
          </p:nvPr>
        </p:nvSpPr>
        <p:spPr>
          <a:xfrm>
            <a:off x="0" y="620688"/>
            <a:ext cx="9138488" cy="6120680"/>
          </a:xfrm>
        </p:spPr>
        <p:txBody>
          <a:bodyPr/>
          <a:lstStyle/>
          <a:p>
            <a:r>
              <a:rPr lang="en-GB" sz="2300" dirty="0" smtClean="0"/>
              <a:t>Cl</a:t>
            </a:r>
            <a:r>
              <a:rPr lang="en-GB" sz="2300" dirty="0"/>
              <a:t>. </a:t>
            </a:r>
            <a:r>
              <a:rPr lang="en-GB" sz="2300" dirty="0" smtClean="0"/>
              <a:t>12.2.1: “</a:t>
            </a:r>
            <a:r>
              <a:rPr lang="en-GB" sz="2300" dirty="0">
                <a:solidFill>
                  <a:srgbClr val="FF0000"/>
                </a:solidFill>
              </a:rPr>
              <a:t>You must arrive at the airport sufficiently in advance of the scheduled Flight departure time to permit completion of Government formalities and security procedures</a:t>
            </a:r>
            <a:r>
              <a:rPr lang="en-GB" sz="2300" dirty="0"/>
              <a:t>. Government formalities and security procedures may vary at different airports and for particular Flights. </a:t>
            </a:r>
            <a:r>
              <a:rPr lang="en-GB" sz="2300" dirty="0">
                <a:solidFill>
                  <a:srgbClr val="FF0000"/>
                </a:solidFill>
              </a:rPr>
              <a:t>It is Your responsibility to ensure that You comply with these formalities and procedures</a:t>
            </a:r>
            <a:r>
              <a:rPr lang="en-GB" sz="2300" dirty="0"/>
              <a:t>, details of which will be available at the time Your booking is made.” </a:t>
            </a:r>
          </a:p>
          <a:p>
            <a:r>
              <a:rPr lang="en-GB" sz="2300" dirty="0"/>
              <a:t>Cl. </a:t>
            </a:r>
            <a:r>
              <a:rPr lang="en-GB" sz="2300" dirty="0" smtClean="0"/>
              <a:t>12.4.1: </a:t>
            </a:r>
            <a:r>
              <a:rPr lang="en-GB" sz="2300" dirty="0"/>
              <a:t>“Please note: </a:t>
            </a:r>
            <a:r>
              <a:rPr lang="en-GB" sz="2300" dirty="0">
                <a:solidFill>
                  <a:srgbClr val="FFFF00"/>
                </a:solidFill>
              </a:rPr>
              <a:t>You must present Yourself at the boarding gate no later than 30 minutes prior to scheduled time of departure or You may not be accepted for travel</a:t>
            </a:r>
            <a:r>
              <a:rPr lang="en-GB" sz="2300" dirty="0"/>
              <a:t>, and will forfeit Your seat even if [special add-ons were purchased]….”</a:t>
            </a:r>
          </a:p>
          <a:p>
            <a:r>
              <a:rPr lang="en-GB" sz="2300" dirty="0"/>
              <a:t>Cl. </a:t>
            </a:r>
            <a:r>
              <a:rPr lang="en-GB" sz="2300" dirty="0" smtClean="0"/>
              <a:t>12.4.3: </a:t>
            </a:r>
            <a:r>
              <a:rPr lang="en-GB" sz="2300" dirty="0"/>
              <a:t>“If You present Yourself at the </a:t>
            </a:r>
            <a:r>
              <a:rPr lang="en-GB" sz="2300" dirty="0">
                <a:solidFill>
                  <a:srgbClr val="FFFF00"/>
                </a:solidFill>
              </a:rPr>
              <a:t>boarding gate outside the time restrictions outlined </a:t>
            </a:r>
            <a:r>
              <a:rPr lang="en-GB" sz="2300" dirty="0"/>
              <a:t>in this Article 12 (Online Check-in and Airport Procedures), or You are improperly documented and not ready to travel, </a:t>
            </a:r>
            <a:r>
              <a:rPr lang="en-GB" sz="2300" dirty="0">
                <a:solidFill>
                  <a:srgbClr val="FFFF00"/>
                </a:solidFill>
              </a:rPr>
              <a:t>We may refuse to carry You and You will forfeit Your seat and any right to compensation</a:t>
            </a:r>
            <a:r>
              <a:rPr lang="en-GB" sz="2300" dirty="0"/>
              <a:t>, subject to any passenger rights pursuant to any international or domestic laws or regulations to the contrary.”</a:t>
            </a:r>
          </a:p>
          <a:p>
            <a:pPr marL="0" indent="0" eaLnBrk="1" hangingPunct="1">
              <a:lnSpc>
                <a:spcPct val="80000"/>
              </a:lnSpc>
              <a:spcBef>
                <a:spcPts val="1200"/>
              </a:spcBef>
              <a:buNone/>
              <a:defRPr/>
            </a:pPr>
            <a:endParaRPr lang="en-GB" sz="2300" dirty="0" smtClean="0"/>
          </a:p>
          <a:p>
            <a:pPr eaLnBrk="1" hangingPunct="1">
              <a:lnSpc>
                <a:spcPct val="80000"/>
              </a:lnSpc>
              <a:defRPr/>
            </a:pPr>
            <a:endParaRPr lang="en-GB" sz="2300" b="1" dirty="0" smtClean="0">
              <a:solidFill>
                <a:schemeClr val="tx1">
                  <a:lumMod val="95000"/>
                </a:schemeClr>
              </a:solidFill>
            </a:endParaRPr>
          </a:p>
          <a:p>
            <a:pPr marL="609600" indent="-609600" eaLnBrk="1" hangingPunct="1">
              <a:lnSpc>
                <a:spcPct val="80000"/>
              </a:lnSpc>
              <a:defRPr/>
            </a:pPr>
            <a:endParaRPr lang="en-GB" sz="2300" dirty="0" smtClean="0">
              <a:solidFill>
                <a:schemeClr val="tx1">
                  <a:lumMod val="95000"/>
                </a:schemeClr>
              </a:solidFill>
            </a:endParaRPr>
          </a:p>
        </p:txBody>
      </p:sp>
    </p:spTree>
    <p:extLst>
      <p:ext uri="{BB962C8B-B14F-4D97-AF65-F5344CB8AC3E}">
        <p14:creationId xmlns:p14="http://schemas.microsoft.com/office/powerpoint/2010/main" val="28952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90992"/>
          </a:xfrm>
        </p:spPr>
        <p:txBody>
          <a:bodyPr/>
          <a:lstStyle/>
          <a:p>
            <a:pPr eaLnBrk="1" hangingPunct="1"/>
            <a:r>
              <a:rPr lang="en-GB" altLang="en-US" dirty="0" smtClean="0">
                <a:solidFill>
                  <a:srgbClr val="FFFF00"/>
                </a:solidFill>
              </a:rPr>
              <a:t>Breach of contract</a:t>
            </a:r>
          </a:p>
        </p:txBody>
      </p:sp>
      <p:sp>
        <p:nvSpPr>
          <p:cNvPr id="5123" name="Rectangle 3"/>
          <p:cNvSpPr>
            <a:spLocks noGrp="1" noChangeArrowheads="1"/>
          </p:cNvSpPr>
          <p:nvPr>
            <p:ph idx="1"/>
          </p:nvPr>
        </p:nvSpPr>
        <p:spPr>
          <a:xfrm>
            <a:off x="395536" y="1389518"/>
            <a:ext cx="8496944" cy="4896544"/>
          </a:xfrm>
        </p:spPr>
        <p:txBody>
          <a:bodyPr/>
          <a:lstStyle/>
          <a:p>
            <a:pPr marL="0" indent="0" eaLnBrk="1" hangingPunct="1">
              <a:lnSpc>
                <a:spcPct val="80000"/>
              </a:lnSpc>
              <a:buNone/>
              <a:defRPr/>
            </a:pPr>
            <a:r>
              <a:rPr lang="en-GB" sz="3600" dirty="0" smtClean="0">
                <a:solidFill>
                  <a:schemeClr val="tx1">
                    <a:lumMod val="95000"/>
                  </a:schemeClr>
                </a:solidFill>
              </a:rPr>
              <a:t>Relevant Instruments:</a:t>
            </a:r>
          </a:p>
          <a:p>
            <a:pPr marL="0" indent="0" eaLnBrk="1" hangingPunct="1">
              <a:lnSpc>
                <a:spcPct val="80000"/>
              </a:lnSpc>
              <a:buNone/>
              <a:defRPr/>
            </a:pP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3000" dirty="0" smtClean="0">
                <a:solidFill>
                  <a:srgbClr val="FFFF00"/>
                </a:solidFill>
              </a:rPr>
              <a:t>Montreal Convention 1999</a:t>
            </a:r>
          </a:p>
          <a:p>
            <a:pPr marL="452438" indent="-452438" eaLnBrk="1" hangingPunct="1">
              <a:lnSpc>
                <a:spcPct val="80000"/>
              </a:lnSpc>
              <a:spcBef>
                <a:spcPts val="1200"/>
              </a:spcBef>
              <a:buFont typeface="+mj-lt"/>
              <a:buAutoNum type="arabicPeriod"/>
              <a:defRPr/>
            </a:pPr>
            <a:r>
              <a:rPr lang="en-GB" sz="2800" dirty="0" smtClean="0"/>
              <a:t>Contract Terms</a:t>
            </a:r>
          </a:p>
          <a:p>
            <a:pPr marL="452438" indent="-452438" eaLnBrk="1" hangingPunct="1">
              <a:lnSpc>
                <a:spcPct val="80000"/>
              </a:lnSpc>
              <a:spcBef>
                <a:spcPts val="1200"/>
              </a:spcBef>
              <a:buFont typeface="+mj-lt"/>
              <a:buAutoNum type="arabicPeriod"/>
              <a:defRPr/>
            </a:pPr>
            <a:r>
              <a:rPr lang="en-GB" sz="2800" dirty="0" smtClean="0"/>
              <a:t>Problem: breach and causative link</a:t>
            </a:r>
            <a:endParaRPr lang="en-GB" sz="2400" dirty="0" smtClean="0"/>
          </a:p>
          <a:p>
            <a:pPr marL="452438" indent="-452438" eaLnBrk="1" hangingPunct="1">
              <a:lnSpc>
                <a:spcPct val="80000"/>
              </a:lnSpc>
              <a:spcBef>
                <a:spcPts val="1200"/>
              </a:spcBef>
              <a:buFont typeface="+mj-lt"/>
              <a:buAutoNum type="arabicPeriod"/>
              <a:defRPr/>
            </a:pPr>
            <a:r>
              <a:rPr lang="en-GB" sz="3000" dirty="0" smtClean="0">
                <a:solidFill>
                  <a:srgbClr val="FFFF00"/>
                </a:solidFill>
              </a:rPr>
              <a:t>Terms and conditions oblige passenger to reach gate on time and to take full responsibility for timely arrival</a:t>
            </a:r>
            <a:endParaRPr lang="en-GB" sz="2600" dirty="0" smtClean="0">
              <a:solidFill>
                <a:srgbClr val="FFFF00"/>
              </a:solidFill>
            </a:endParaRPr>
          </a:p>
          <a:p>
            <a:pPr marL="452438" indent="-452438" eaLnBrk="1" hangingPunct="1">
              <a:lnSpc>
                <a:spcPct val="80000"/>
              </a:lnSpc>
              <a:spcBef>
                <a:spcPts val="1200"/>
              </a:spcBef>
              <a:buFont typeface="+mj-lt"/>
              <a:buAutoNum type="arabicPeriod"/>
              <a:defRPr/>
            </a:pPr>
            <a:r>
              <a:rPr lang="en-GB" sz="3000" dirty="0" smtClean="0"/>
              <a:t>Claim rejected</a:t>
            </a:r>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522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2000"/>
                                        <p:tgtEl>
                                          <p:spTgt spid="512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2000"/>
                                        <p:tgtEl>
                                          <p:spTgt spid="512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2000"/>
                                        <p:tgtEl>
                                          <p:spTgt spid="512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2000"/>
                                        <p:tgtEl>
                                          <p:spTgt spid="512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fade">
                                      <p:cBhvr>
                                        <p:cTn id="25" dur="20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906517"/>
            <a:ext cx="8229600" cy="4810546"/>
          </a:xfrm>
        </p:spPr>
        <p:txBody>
          <a:bodyPr/>
          <a:lstStyle/>
          <a:p>
            <a:pPr marL="0" indent="0" eaLnBrk="1" hangingPunct="1">
              <a:lnSpc>
                <a:spcPct val="80000"/>
              </a:lnSpc>
              <a:spcBef>
                <a:spcPts val="1200"/>
              </a:spcBef>
              <a:buNone/>
              <a:defRPr/>
            </a:pPr>
            <a:r>
              <a:rPr lang="en-GB" dirty="0" smtClean="0">
                <a:solidFill>
                  <a:schemeClr val="tx1">
                    <a:lumMod val="95000"/>
                  </a:schemeClr>
                </a:solidFill>
              </a:rPr>
              <a:t>IV.</a:t>
            </a:r>
            <a:r>
              <a:rPr lang="en-GB" dirty="0">
                <a:solidFill>
                  <a:schemeClr val="tx1">
                    <a:lumMod val="95000"/>
                  </a:schemeClr>
                </a:solidFill>
              </a:rPr>
              <a:t/>
            </a:r>
            <a:br>
              <a:rPr lang="en-GB" dirty="0">
                <a:solidFill>
                  <a:schemeClr val="tx1">
                    <a:lumMod val="95000"/>
                  </a:schemeClr>
                </a:solidFill>
              </a:rPr>
            </a:br>
            <a:r>
              <a:rPr lang="en-GB" dirty="0" smtClean="0"/>
              <a:t>Denied </a:t>
            </a:r>
            <a:r>
              <a:rPr lang="en-GB" dirty="0"/>
              <a:t>boarding</a:t>
            </a:r>
          </a:p>
        </p:txBody>
      </p:sp>
    </p:spTree>
    <p:extLst>
      <p:ext uri="{BB962C8B-B14F-4D97-AF65-F5344CB8AC3E}">
        <p14:creationId xmlns:p14="http://schemas.microsoft.com/office/powerpoint/2010/main" val="640684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188913"/>
            <a:ext cx="8229600" cy="1007839"/>
          </a:xfrm>
        </p:spPr>
        <p:txBody>
          <a:bodyPr/>
          <a:lstStyle/>
          <a:p>
            <a:pPr eaLnBrk="1" hangingPunct="1"/>
            <a:r>
              <a:rPr lang="en-GB" altLang="en-US" dirty="0" smtClean="0">
                <a:solidFill>
                  <a:srgbClr val="FFFF00"/>
                </a:solidFill>
              </a:rPr>
              <a:t>The Facts</a:t>
            </a:r>
          </a:p>
        </p:txBody>
      </p:sp>
      <p:sp>
        <p:nvSpPr>
          <p:cNvPr id="65581" name="Text Box 45"/>
          <p:cNvSpPr txBox="1">
            <a:spLocks noChangeArrowheads="1"/>
          </p:cNvSpPr>
          <p:nvPr/>
        </p:nvSpPr>
        <p:spPr bwMode="auto">
          <a:xfrm>
            <a:off x="6732240" y="1751798"/>
            <a:ext cx="2016223" cy="1019198"/>
          </a:xfrm>
          <a:prstGeom prst="rect">
            <a:avLst/>
          </a:prstGeom>
          <a:noFill/>
          <a:ln w="19050">
            <a:solidFill>
              <a:srgbClr val="FFFF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EasyJet</a:t>
            </a:r>
          </a:p>
          <a:p>
            <a:pPr marL="0" marR="0" lvl="0" indent="0" algn="just" defTabSz="914400" rtl="0" eaLnBrk="1" fontAlgn="base" latinLnBrk="0" hangingPunct="1">
              <a:lnSpc>
                <a:spcPct val="100000"/>
              </a:lnSpc>
              <a:spcBef>
                <a:spcPct val="0"/>
              </a:spcBef>
              <a:spcAft>
                <a:spcPct val="0"/>
              </a:spcAft>
              <a:buClrTx/>
              <a:buSzTx/>
              <a:buFontTx/>
              <a:buNone/>
              <a:tabLst/>
            </a:pPr>
            <a:r>
              <a:rPr lang="en-US" sz="2000" b="1" dirty="0" err="1" smtClean="0">
                <a:solidFill>
                  <a:srgbClr val="FFFF00"/>
                </a:solidFill>
                <a:ea typeface="Times New Roman" pitchFamily="18" charset="0"/>
                <a:cs typeface="Arial" pitchFamily="34" charset="0"/>
              </a:rPr>
              <a:t>Luton</a:t>
            </a:r>
            <a:r>
              <a:rPr lang="en-US" sz="2000" b="1" dirty="0" smtClean="0">
                <a:solidFill>
                  <a:srgbClr val="FFFF00"/>
                </a:solidFill>
                <a:ea typeface="Times New Roman" pitchFamily="18" charset="0"/>
                <a:cs typeface="Arial" pitchFamily="34" charset="0"/>
              </a:rPr>
              <a:t>/England</a:t>
            </a: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80" name="Text Box 44"/>
          <p:cNvSpPr txBox="1">
            <a:spLocks noChangeArrowheads="1"/>
          </p:cNvSpPr>
          <p:nvPr/>
        </p:nvSpPr>
        <p:spPr bwMode="auto">
          <a:xfrm>
            <a:off x="545699" y="1664280"/>
            <a:ext cx="2243710" cy="1384054"/>
          </a:xfrm>
          <a:prstGeom prst="rect">
            <a:avLst/>
          </a:prstGeom>
          <a:noFill/>
          <a:ln w="190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rgbClr val="FFC000"/>
              </a:solidFill>
              <a:effectLs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C000"/>
                </a:solidFill>
                <a:effectLst/>
                <a:ea typeface="Times New Roman" pitchFamily="18" charset="0"/>
                <a:cs typeface="Arial" pitchFamily="34" charset="0"/>
              </a:rPr>
              <a:t>Nick Caldwell &amp; Aileen </a:t>
            </a:r>
            <a:r>
              <a:rPr kumimoji="0" lang="en-US" sz="2000" b="1" i="0" u="none" strike="noStrike" cap="none" normalizeH="0" baseline="0" dirty="0" err="1" smtClean="0">
                <a:ln>
                  <a:noFill/>
                </a:ln>
                <a:solidFill>
                  <a:srgbClr val="FFC000"/>
                </a:solidFill>
                <a:effectLst/>
                <a:ea typeface="Times New Roman" pitchFamily="18" charset="0"/>
                <a:cs typeface="Arial" pitchFamily="34" charset="0"/>
              </a:rPr>
              <a:t>McLuckie</a:t>
            </a:r>
            <a:endParaRPr kumimoji="0" lang="en-US" sz="2000" b="1" i="0" u="none" strike="noStrike" cap="none" normalizeH="0" baseline="0" dirty="0" smtClean="0">
              <a:ln>
                <a:noFill/>
              </a:ln>
              <a:solidFill>
                <a:srgbClr val="FFC000"/>
              </a:solidFill>
              <a:effectLst/>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ea typeface="Times New Roman" pitchFamily="18" charset="0"/>
                <a:cs typeface="Arial" pitchFamily="34" charset="0"/>
              </a:rPr>
              <a:t>Edinburgh</a:t>
            </a:r>
            <a:endParaRPr kumimoji="0" lang="en-US" sz="2000" b="1" i="0" u="none" strike="noStrike" cap="none" normalizeH="0" baseline="0" dirty="0" smtClean="0">
              <a:ln>
                <a:noFill/>
              </a:ln>
              <a:solidFill>
                <a:srgbClr val="FFC000"/>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79" name="Line 43"/>
          <p:cNvSpPr>
            <a:spLocks noChangeShapeType="1"/>
          </p:cNvSpPr>
          <p:nvPr/>
        </p:nvSpPr>
        <p:spPr bwMode="auto">
          <a:xfrm>
            <a:off x="2843808" y="2560031"/>
            <a:ext cx="3816423" cy="1"/>
          </a:xfrm>
          <a:prstGeom prst="line">
            <a:avLst/>
          </a:prstGeom>
          <a:noFill/>
          <a:ln w="38100" cmpd="dbl">
            <a:solidFill>
              <a:srgbClr val="EEECE1"/>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GB"/>
          </a:p>
        </p:txBody>
      </p:sp>
      <p:sp>
        <p:nvSpPr>
          <p:cNvPr id="65578" name="Text Box 42"/>
          <p:cNvSpPr txBox="1">
            <a:spLocks noChangeArrowheads="1"/>
          </p:cNvSpPr>
          <p:nvPr/>
        </p:nvSpPr>
        <p:spPr bwMode="auto">
          <a:xfrm>
            <a:off x="3114524" y="1868004"/>
            <a:ext cx="3094980" cy="714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b="1" i="1" dirty="0" smtClean="0">
                <a:solidFill>
                  <a:srgbClr val="FFFFFF"/>
                </a:solidFill>
                <a:ea typeface="Times New Roman" pitchFamily="18" charset="0"/>
                <a:cs typeface="Arial" pitchFamily="34" charset="0"/>
              </a:rPr>
              <a:t>Contract(s) for the Carriage by Air</a:t>
            </a:r>
          </a:p>
          <a:p>
            <a:pPr marL="0" marR="0" lvl="0" indent="0" algn="ctr" defTabSz="914400" rtl="0" eaLnBrk="1" fontAlgn="base" latinLnBrk="0" hangingPunct="1">
              <a:lnSpc>
                <a:spcPct val="100000"/>
              </a:lnSpc>
              <a:spcBef>
                <a:spcPct val="0"/>
              </a:spcBef>
              <a:spcAft>
                <a:spcPct val="0"/>
              </a:spcAft>
              <a:buClrTx/>
              <a:buSzTx/>
              <a:buFontTx/>
              <a:buNone/>
              <a:tabLst/>
            </a:pPr>
            <a:endParaRPr lang="en-US" b="1" i="1" dirty="0">
              <a:solidFill>
                <a:srgbClr val="FFFFFF"/>
              </a:solidFill>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5575" name="Text Box 39"/>
          <p:cNvSpPr txBox="1">
            <a:spLocks noChangeArrowheads="1"/>
          </p:cNvSpPr>
          <p:nvPr/>
        </p:nvSpPr>
        <p:spPr bwMode="auto">
          <a:xfrm>
            <a:off x="3779912" y="3140969"/>
            <a:ext cx="4844976" cy="3266996"/>
          </a:xfrm>
          <a:prstGeom prst="rect">
            <a:avLst/>
          </a:prstGeom>
          <a:noFill/>
          <a:ln w="19050">
            <a:solidFill>
              <a:srgbClr val="FFFF00"/>
            </a:solidFill>
            <a:miter lim="800000"/>
            <a:headEnd/>
            <a:tailEnd/>
          </a:ln>
        </p:spPr>
        <p:txBody>
          <a:bodyPr vert="horz" wrap="square" lIns="91440" tIns="45720" rIns="91440" bIns="45720" numCol="1" anchor="t" anchorCtr="0" compatLnSpc="1">
            <a:prstTxWarp prst="textNoShape">
              <a:avLst/>
            </a:prstTxWarp>
          </a:bodyPr>
          <a:lstStyle/>
          <a:p>
            <a:pPr lvl="0" algn="ctr"/>
            <a:endParaRPr lang="en-US" sz="2400" i="1" dirty="0" smtClean="0">
              <a:solidFill>
                <a:srgbClr val="FFFFFF"/>
              </a:solidFill>
              <a:ea typeface="Times New Roman" pitchFamily="18" charset="0"/>
              <a:cs typeface="Arial" pitchFamily="34" charset="0"/>
            </a:endParaRPr>
          </a:p>
          <a:p>
            <a:pPr lvl="0" algn="ctr"/>
            <a:r>
              <a:rPr lang="en-US" sz="2400" b="1" i="1" dirty="0" smtClean="0">
                <a:solidFill>
                  <a:srgbClr val="FFFFFF"/>
                </a:solidFill>
                <a:ea typeface="Times New Roman" pitchFamily="18" charset="0"/>
                <a:cs typeface="Arial" pitchFamily="34" charset="0"/>
              </a:rPr>
              <a:t>Outward bound (30 – 31.08.14):</a:t>
            </a:r>
          </a:p>
          <a:p>
            <a:pPr lvl="0" algn="ctr"/>
            <a:r>
              <a:rPr lang="en-US" sz="2400" i="1" dirty="0" smtClean="0">
                <a:solidFill>
                  <a:srgbClr val="FFFFFF"/>
                </a:solidFill>
                <a:ea typeface="Times New Roman" pitchFamily="18" charset="0"/>
                <a:cs typeface="Arial" pitchFamily="34" charset="0"/>
              </a:rPr>
              <a:t>Edinburgh </a:t>
            </a:r>
            <a:r>
              <a:rPr lang="en-US" sz="2400" i="1" dirty="0">
                <a:solidFill>
                  <a:srgbClr val="FFFFFF"/>
                </a:solidFill>
                <a:ea typeface="Times New Roman" pitchFamily="18" charset="0"/>
                <a:cs typeface="Arial" pitchFamily="34" charset="0"/>
              </a:rPr>
              <a:t>– London Gatwick;</a:t>
            </a:r>
          </a:p>
          <a:p>
            <a:pPr lvl="0" algn="ctr"/>
            <a:r>
              <a:rPr lang="en-US" sz="2400" i="1" dirty="0">
                <a:solidFill>
                  <a:srgbClr val="FFFFFF"/>
                </a:solidFill>
                <a:ea typeface="Times New Roman" pitchFamily="18" charset="0"/>
                <a:cs typeface="Arial" pitchFamily="34" charset="0"/>
              </a:rPr>
              <a:t>London Gatwick – Catania, </a:t>
            </a:r>
            <a:r>
              <a:rPr lang="en-US" sz="2400" i="1" dirty="0" smtClean="0">
                <a:solidFill>
                  <a:srgbClr val="FFFFFF"/>
                </a:solidFill>
                <a:ea typeface="Times New Roman" pitchFamily="18" charset="0"/>
                <a:cs typeface="Arial" pitchFamily="34" charset="0"/>
              </a:rPr>
              <a:t>Sicily</a:t>
            </a:r>
          </a:p>
          <a:p>
            <a:pPr lvl="0" algn="ctr"/>
            <a:endParaRPr lang="en-US" sz="2400" i="1" dirty="0">
              <a:solidFill>
                <a:srgbClr val="FFFFFF"/>
              </a:solidFill>
              <a:ea typeface="Times New Roman" pitchFamily="18" charset="0"/>
              <a:cs typeface="Arial" pitchFamily="34" charset="0"/>
            </a:endParaRPr>
          </a:p>
          <a:p>
            <a:pPr lvl="0" algn="ctr"/>
            <a:r>
              <a:rPr lang="en-US" sz="2400" b="1" i="1" dirty="0" smtClean="0">
                <a:solidFill>
                  <a:srgbClr val="FFFFFF"/>
                </a:solidFill>
                <a:ea typeface="Times New Roman" pitchFamily="18" charset="0"/>
                <a:cs typeface="Arial" pitchFamily="34" charset="0"/>
              </a:rPr>
              <a:t>Return (14.09.14):</a:t>
            </a:r>
          </a:p>
          <a:p>
            <a:pPr lvl="0" algn="ctr"/>
            <a:r>
              <a:rPr lang="en-US" sz="2400" i="1" dirty="0" smtClean="0">
                <a:solidFill>
                  <a:srgbClr val="FF0000"/>
                </a:solidFill>
                <a:ea typeface="Times New Roman" pitchFamily="18" charset="0"/>
                <a:cs typeface="Arial" pitchFamily="34" charset="0"/>
              </a:rPr>
              <a:t>Catania – London Gatwick</a:t>
            </a:r>
          </a:p>
          <a:p>
            <a:pPr lvl="0" algn="ctr"/>
            <a:r>
              <a:rPr lang="en-US" sz="2400" i="1" dirty="0" smtClean="0">
                <a:solidFill>
                  <a:srgbClr val="FFFFFF"/>
                </a:solidFill>
                <a:ea typeface="Times New Roman" pitchFamily="18" charset="0"/>
                <a:cs typeface="Arial" pitchFamily="34" charset="0"/>
              </a:rPr>
              <a:t>London Gatwick - Edinburgh </a:t>
            </a:r>
            <a:endParaRPr lang="en-US" sz="2400" i="1" dirty="0">
              <a:solidFill>
                <a:srgbClr val="FFFFFF"/>
              </a:solidFill>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i="0" u="none" strike="noStrike" cap="none" normalizeH="0" baseline="0" dirty="0" smtClean="0">
              <a:ln>
                <a:noFill/>
              </a:ln>
              <a:solidFill>
                <a:schemeClr val="tx1"/>
              </a:solidFill>
              <a:effectLst/>
              <a:cs typeface="Arial" pitchFamily="34" charset="0"/>
            </a:endParaRPr>
          </a:p>
        </p:txBody>
      </p:sp>
      <p:sp>
        <p:nvSpPr>
          <p:cNvPr id="65582" name="Rectangle 4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65586" name="Rectangle 50"/>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cs typeface="Arial" pitchFamily="34" charset="0"/>
              </a:rPr>
              <a:t/>
            </a:r>
            <a:br>
              <a:rPr kumimoji="0" lang="en-GB" sz="9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65587" name="Rectangle 51"/>
          <p:cNvSpPr>
            <a:spLocks noChangeArrowheads="1"/>
          </p:cNvSpPr>
          <p:nvPr/>
        </p:nvSpPr>
        <p:spPr bwMode="auto">
          <a:xfrm>
            <a:off x="323528" y="120708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17" name="Picture 8" descr="TN00686_"/>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5130" y="3374156"/>
            <a:ext cx="2598718" cy="30204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47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18984"/>
          </a:xfrm>
        </p:spPr>
        <p:txBody>
          <a:bodyPr/>
          <a:lstStyle/>
          <a:p>
            <a:pPr eaLnBrk="1" hangingPunct="1"/>
            <a:r>
              <a:rPr lang="en-GB" altLang="en-US" dirty="0" smtClean="0">
                <a:solidFill>
                  <a:srgbClr val="FFFF00"/>
                </a:solidFill>
              </a:rPr>
              <a:t>Denied Boarding (DB)</a:t>
            </a:r>
          </a:p>
        </p:txBody>
      </p:sp>
      <p:sp>
        <p:nvSpPr>
          <p:cNvPr id="5123" name="Rectangle 3"/>
          <p:cNvSpPr>
            <a:spLocks noGrp="1" noChangeArrowheads="1"/>
          </p:cNvSpPr>
          <p:nvPr>
            <p:ph idx="1"/>
          </p:nvPr>
        </p:nvSpPr>
        <p:spPr>
          <a:xfrm>
            <a:off x="395536" y="1191491"/>
            <a:ext cx="8496944" cy="5666509"/>
          </a:xfrm>
        </p:spPr>
        <p:txBody>
          <a:bodyPr/>
          <a:lstStyle/>
          <a:p>
            <a:pPr marL="0" indent="0" eaLnBrk="1" hangingPunct="1">
              <a:lnSpc>
                <a:spcPct val="80000"/>
              </a:lnSpc>
              <a:buNone/>
              <a:defRPr/>
            </a:pPr>
            <a:r>
              <a:rPr lang="en-GB" altLang="en-US" sz="3600" dirty="0" smtClean="0">
                <a:solidFill>
                  <a:srgbClr val="FFFF00"/>
                </a:solidFill>
              </a:rPr>
              <a:t>EC </a:t>
            </a:r>
            <a:r>
              <a:rPr lang="en-GB" altLang="en-US" sz="3600" dirty="0">
                <a:solidFill>
                  <a:srgbClr val="FFFF00"/>
                </a:solidFill>
              </a:rPr>
              <a:t>Passenger Rights </a:t>
            </a:r>
            <a:r>
              <a:rPr lang="en-GB" altLang="en-US" sz="3600" dirty="0" smtClean="0">
                <a:solidFill>
                  <a:srgbClr val="FFFF00"/>
                </a:solidFill>
              </a:rPr>
              <a:t>Reg</a:t>
            </a:r>
            <a:r>
              <a:rPr lang="en-GB" altLang="en-US" sz="3600" dirty="0">
                <a:solidFill>
                  <a:srgbClr val="FFFF00"/>
                </a:solidFill>
              </a:rPr>
              <a:t>. </a:t>
            </a:r>
            <a:r>
              <a:rPr lang="en-GB" altLang="en-US" sz="3600" dirty="0" smtClean="0">
                <a:solidFill>
                  <a:srgbClr val="FFFF00"/>
                </a:solidFill>
              </a:rPr>
              <a:t>261/2004:</a:t>
            </a:r>
          </a:p>
          <a:p>
            <a:pPr marL="0" indent="0" eaLnBrk="1" hangingPunct="1">
              <a:lnSpc>
                <a:spcPct val="80000"/>
              </a:lnSpc>
              <a:buNone/>
              <a:defRPr/>
            </a:pP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2800" dirty="0" smtClean="0"/>
              <a:t>Only for overbooking as in EEC Reg. </a:t>
            </a:r>
            <a:r>
              <a:rPr lang="en-GB" sz="2800" dirty="0"/>
              <a:t>No 295/91 </a:t>
            </a:r>
            <a:r>
              <a:rPr lang="en-GB" sz="2800" dirty="0" smtClean="0"/>
              <a:t>on a DB compensation system?</a:t>
            </a:r>
          </a:p>
          <a:p>
            <a:pPr marL="452438" indent="-452438" eaLnBrk="1" hangingPunct="1">
              <a:lnSpc>
                <a:spcPct val="80000"/>
              </a:lnSpc>
              <a:spcBef>
                <a:spcPts val="1200"/>
              </a:spcBef>
              <a:buFont typeface="+mj-lt"/>
              <a:buAutoNum type="arabicPeriod"/>
              <a:defRPr/>
            </a:pPr>
            <a:r>
              <a:rPr lang="en-GB" sz="2800" dirty="0" smtClean="0"/>
              <a:t>Definition of DB– Art 2(j) </a:t>
            </a:r>
            <a:r>
              <a:rPr lang="en-GB" sz="2800" dirty="0" err="1" smtClean="0"/>
              <a:t>Reg</a:t>
            </a:r>
            <a:r>
              <a:rPr lang="en-GB" sz="2800" dirty="0" smtClean="0"/>
              <a:t> 261/2004</a:t>
            </a:r>
          </a:p>
          <a:p>
            <a:pPr marL="452438" indent="-452438" eaLnBrk="1" hangingPunct="1">
              <a:lnSpc>
                <a:spcPct val="80000"/>
              </a:lnSpc>
              <a:spcBef>
                <a:spcPts val="1200"/>
              </a:spcBef>
              <a:buFont typeface="+mj-lt"/>
              <a:buAutoNum type="arabicPeriod"/>
              <a:defRPr/>
            </a:pPr>
            <a:r>
              <a:rPr lang="en-GB" sz="2800" dirty="0" smtClean="0"/>
              <a:t>C-321/11 </a:t>
            </a:r>
            <a:r>
              <a:rPr lang="en-GB" sz="2800" i="1" dirty="0"/>
              <a:t>Rodriguez </a:t>
            </a:r>
            <a:r>
              <a:rPr lang="en-GB" sz="2800" i="1" dirty="0" err="1"/>
              <a:t>Cachafeiro</a:t>
            </a:r>
            <a:r>
              <a:rPr lang="en-GB" sz="2800" i="1" dirty="0"/>
              <a:t> v </a:t>
            </a:r>
            <a:r>
              <a:rPr lang="en-GB" sz="2800" i="1" dirty="0" smtClean="0"/>
              <a:t>Iberia (</a:t>
            </a:r>
            <a:r>
              <a:rPr lang="en-GB" sz="2800" dirty="0" smtClean="0"/>
              <a:t>delay of earlier flight) &amp; </a:t>
            </a:r>
            <a:r>
              <a:rPr lang="en-GB" sz="2800" dirty="0"/>
              <a:t>C-22/11 </a:t>
            </a:r>
            <a:r>
              <a:rPr lang="en-GB" sz="2800" i="1" dirty="0"/>
              <a:t>Finnair v </a:t>
            </a:r>
            <a:r>
              <a:rPr lang="en-GB" sz="2800" i="1" dirty="0" err="1"/>
              <a:t>Lassooy</a:t>
            </a:r>
            <a:r>
              <a:rPr lang="en-GB" sz="2800" i="1" dirty="0"/>
              <a:t> </a:t>
            </a:r>
            <a:r>
              <a:rPr lang="en-GB" sz="2800" i="1" dirty="0" smtClean="0"/>
              <a:t>(</a:t>
            </a:r>
            <a:r>
              <a:rPr lang="en-GB" sz="2800" dirty="0" smtClean="0"/>
              <a:t>strike): </a:t>
            </a:r>
            <a:r>
              <a:rPr lang="en-GB" sz="2800" dirty="0" smtClean="0">
                <a:solidFill>
                  <a:srgbClr val="FFFF00"/>
                </a:solidFill>
              </a:rPr>
              <a:t>broad interpretation of passenger rights  and thus concept of denied boarding</a:t>
            </a:r>
          </a:p>
          <a:p>
            <a:pPr marL="452438" indent="-452438" eaLnBrk="1" hangingPunct="1">
              <a:lnSpc>
                <a:spcPct val="80000"/>
              </a:lnSpc>
              <a:spcBef>
                <a:spcPts val="1200"/>
              </a:spcBef>
              <a:buFont typeface="+mj-lt"/>
              <a:buAutoNum type="arabicPeriod"/>
              <a:defRPr/>
            </a:pPr>
            <a:r>
              <a:rPr lang="en-GB" sz="2800" dirty="0" smtClean="0"/>
              <a:t>Only reasonable grounds for DB: health, safety, security or inadequate travel docs</a:t>
            </a:r>
          </a:p>
          <a:p>
            <a:pPr marL="452438" indent="-452438" eaLnBrk="1" hangingPunct="1">
              <a:lnSpc>
                <a:spcPct val="80000"/>
              </a:lnSpc>
              <a:spcBef>
                <a:spcPts val="1200"/>
              </a:spcBef>
              <a:buFont typeface="+mj-lt"/>
              <a:buAutoNum type="arabicPeriod"/>
              <a:defRPr/>
            </a:pPr>
            <a:r>
              <a:rPr lang="en-GB" sz="2800" dirty="0"/>
              <a:t>Extraordinary circs </a:t>
            </a:r>
            <a:r>
              <a:rPr lang="en-GB" sz="2800" dirty="0" smtClean="0"/>
              <a:t>(5(3)) only </a:t>
            </a:r>
            <a:r>
              <a:rPr lang="en-GB" sz="2800" dirty="0"/>
              <a:t>effective where directly connected to particular flight (C-22/11 </a:t>
            </a:r>
            <a:r>
              <a:rPr lang="en-GB" sz="2800" i="1" dirty="0"/>
              <a:t>Finnair v </a:t>
            </a:r>
            <a:r>
              <a:rPr lang="en-GB" sz="2800" i="1" dirty="0" err="1"/>
              <a:t>Lassooy</a:t>
            </a:r>
            <a:r>
              <a:rPr lang="en-GB" sz="2800" i="1" dirty="0"/>
              <a:t>: </a:t>
            </a:r>
            <a:r>
              <a:rPr lang="en-GB" sz="2800" dirty="0"/>
              <a:t>strike had affected earlier flights)</a:t>
            </a:r>
            <a:endParaRPr lang="en-GB" sz="2800" dirty="0">
              <a:solidFill>
                <a:srgbClr val="FFFF00"/>
              </a:solidFill>
            </a:endParaRPr>
          </a:p>
          <a:p>
            <a:pPr marL="452438" indent="-452438" eaLnBrk="1" hangingPunct="1">
              <a:lnSpc>
                <a:spcPct val="80000"/>
              </a:lnSpc>
              <a:spcBef>
                <a:spcPts val="1200"/>
              </a:spcBef>
              <a:buFont typeface="+mj-lt"/>
              <a:buAutoNum type="arabicPeriod"/>
              <a:defRPr/>
            </a:pPr>
            <a:endParaRPr lang="en-GB" sz="2800" dirty="0" smtClean="0"/>
          </a:p>
        </p:txBody>
      </p:sp>
    </p:spTree>
    <p:extLst>
      <p:ext uri="{BB962C8B-B14F-4D97-AF65-F5344CB8AC3E}">
        <p14:creationId xmlns:p14="http://schemas.microsoft.com/office/powerpoint/2010/main" val="222522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2000"/>
                                        <p:tgtEl>
                                          <p:spTgt spid="512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2000"/>
                                        <p:tgtEl>
                                          <p:spTgt spid="512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2000"/>
                                        <p:tgtEl>
                                          <p:spTgt spid="512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2000"/>
                                        <p:tgtEl>
                                          <p:spTgt spid="512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fade">
                                      <p:cBhvr>
                                        <p:cTn id="25" dur="20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18984"/>
          </a:xfrm>
        </p:spPr>
        <p:txBody>
          <a:bodyPr/>
          <a:lstStyle/>
          <a:p>
            <a:pPr eaLnBrk="1" hangingPunct="1"/>
            <a:r>
              <a:rPr lang="en-GB" altLang="en-US" dirty="0">
                <a:solidFill>
                  <a:srgbClr val="FFFF00"/>
                </a:solidFill>
              </a:rPr>
              <a:t>Extraordinary </a:t>
            </a:r>
            <a:r>
              <a:rPr lang="en-GB" altLang="en-US" dirty="0" smtClean="0">
                <a:solidFill>
                  <a:srgbClr val="FFFF00"/>
                </a:solidFill>
              </a:rPr>
              <a:t>circumstances</a:t>
            </a:r>
          </a:p>
        </p:txBody>
      </p:sp>
      <p:sp>
        <p:nvSpPr>
          <p:cNvPr id="5123" name="Rectangle 3"/>
          <p:cNvSpPr>
            <a:spLocks noGrp="1" noChangeArrowheads="1"/>
          </p:cNvSpPr>
          <p:nvPr>
            <p:ph idx="1"/>
          </p:nvPr>
        </p:nvSpPr>
        <p:spPr>
          <a:xfrm>
            <a:off x="395536" y="1052736"/>
            <a:ext cx="8496944" cy="6336704"/>
          </a:xfrm>
        </p:spPr>
        <p:txBody>
          <a:bodyPr/>
          <a:lstStyle/>
          <a:p>
            <a:pPr marL="0" indent="0" eaLnBrk="1" hangingPunct="1">
              <a:lnSpc>
                <a:spcPct val="80000"/>
              </a:lnSpc>
              <a:buNone/>
              <a:defRPr/>
            </a:pPr>
            <a:r>
              <a:rPr lang="en-GB" altLang="en-US" sz="3600" dirty="0" smtClean="0">
                <a:solidFill>
                  <a:srgbClr val="FFFF00"/>
                </a:solidFill>
              </a:rPr>
              <a:t>Excursion:</a:t>
            </a:r>
          </a:p>
          <a:p>
            <a:pPr marL="0" indent="0" eaLnBrk="1" hangingPunct="1">
              <a:lnSpc>
                <a:spcPct val="80000"/>
              </a:lnSpc>
              <a:buNone/>
              <a:defRPr/>
            </a:pPr>
            <a:r>
              <a:rPr lang="en-GB" altLang="en-US" sz="3600" dirty="0" smtClean="0">
                <a:solidFill>
                  <a:srgbClr val="FFFF00"/>
                </a:solidFill>
              </a:rPr>
              <a:t>Generally applied for cancellations</a:t>
            </a: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2600" dirty="0" smtClean="0"/>
              <a:t>Art 5(3) – </a:t>
            </a:r>
            <a:r>
              <a:rPr lang="en-GB" sz="2600" dirty="0"/>
              <a:t>no compensation payable </a:t>
            </a:r>
            <a:endParaRPr lang="en-GB" sz="2600" dirty="0" smtClean="0">
              <a:solidFill>
                <a:srgbClr val="FFFF00"/>
              </a:solidFill>
            </a:endParaRPr>
          </a:p>
          <a:p>
            <a:pPr marL="452438" indent="-452438" eaLnBrk="1" hangingPunct="1">
              <a:lnSpc>
                <a:spcPct val="80000"/>
              </a:lnSpc>
              <a:spcBef>
                <a:spcPts val="1200"/>
              </a:spcBef>
              <a:buFont typeface="+mj-lt"/>
              <a:buAutoNum type="arabicPeriod"/>
              <a:defRPr/>
            </a:pPr>
            <a:r>
              <a:rPr lang="en-GB" sz="2600" u="sng" dirty="0" smtClean="0"/>
              <a:t>Not</a:t>
            </a:r>
            <a:r>
              <a:rPr lang="en-GB" sz="2600" dirty="0" smtClean="0"/>
              <a:t> technical problem </a:t>
            </a:r>
            <a:r>
              <a:rPr lang="en-GB" sz="2600" dirty="0"/>
              <a:t>in </a:t>
            </a:r>
            <a:r>
              <a:rPr lang="en-GB" sz="2600" dirty="0" smtClean="0"/>
              <a:t>aircraft, unless problem stems </a:t>
            </a:r>
            <a:r>
              <a:rPr lang="en-GB" sz="2600" dirty="0"/>
              <a:t>from events which, by their nature or origin, </a:t>
            </a:r>
            <a:r>
              <a:rPr lang="en-GB" sz="2600" dirty="0" smtClean="0"/>
              <a:t>not </a:t>
            </a:r>
            <a:r>
              <a:rPr lang="en-GB" sz="2600" dirty="0"/>
              <a:t>inherent in the normal exercise </a:t>
            </a:r>
            <a:r>
              <a:rPr lang="en-GB" sz="2600" dirty="0" smtClean="0"/>
              <a:t>of the </a:t>
            </a:r>
            <a:r>
              <a:rPr lang="en-GB" sz="2600" dirty="0"/>
              <a:t>activity of the air carrier concerned and </a:t>
            </a:r>
            <a:r>
              <a:rPr lang="en-GB" sz="2600" dirty="0" smtClean="0"/>
              <a:t>beyond </a:t>
            </a:r>
            <a:r>
              <a:rPr lang="en-GB" sz="2600" dirty="0"/>
              <a:t>its actual </a:t>
            </a:r>
            <a:r>
              <a:rPr lang="en-GB" sz="2600" dirty="0" smtClean="0"/>
              <a:t>control (C- 549/07 </a:t>
            </a:r>
            <a:r>
              <a:rPr lang="en-GB" sz="2600" i="1" dirty="0" err="1" smtClean="0"/>
              <a:t>Wallentin</a:t>
            </a:r>
            <a:r>
              <a:rPr lang="en-GB" sz="2600" i="1" dirty="0" smtClean="0"/>
              <a:t>-Hermann</a:t>
            </a:r>
            <a:r>
              <a:rPr lang="en-GB" sz="2600" dirty="0" smtClean="0"/>
              <a:t>) </a:t>
            </a:r>
          </a:p>
          <a:p>
            <a:pPr marL="452438" indent="-452438" eaLnBrk="1" hangingPunct="1">
              <a:lnSpc>
                <a:spcPct val="80000"/>
              </a:lnSpc>
              <a:spcBef>
                <a:spcPts val="1200"/>
              </a:spcBef>
              <a:buFont typeface="+mj-lt"/>
              <a:buAutoNum type="arabicPeriod"/>
              <a:defRPr/>
            </a:pPr>
            <a:r>
              <a:rPr lang="en-GB" sz="2600" u="sng" dirty="0" smtClean="0"/>
              <a:t>Not</a:t>
            </a:r>
            <a:r>
              <a:rPr lang="en-GB" sz="2600" dirty="0" smtClean="0"/>
              <a:t> technical problem, even if unexpected and not due to poor maintenance (C-257/14 </a:t>
            </a:r>
            <a:r>
              <a:rPr lang="en-GB" sz="2600" i="1" dirty="0" smtClean="0"/>
              <a:t>van der </a:t>
            </a:r>
            <a:r>
              <a:rPr lang="en-GB" sz="2600" i="1" dirty="0" err="1" smtClean="0"/>
              <a:t>Lans</a:t>
            </a:r>
            <a:r>
              <a:rPr lang="en-GB" sz="2600" i="1" dirty="0" smtClean="0"/>
              <a:t> v KLM</a:t>
            </a:r>
            <a:r>
              <a:rPr lang="en-GB" sz="2600" dirty="0" smtClean="0"/>
              <a:t>)</a:t>
            </a:r>
          </a:p>
          <a:p>
            <a:pPr marL="452438" indent="-452438" eaLnBrk="1" hangingPunct="1">
              <a:lnSpc>
                <a:spcPct val="80000"/>
              </a:lnSpc>
              <a:spcBef>
                <a:spcPts val="1200"/>
              </a:spcBef>
              <a:buFont typeface="+mj-lt"/>
              <a:buAutoNum type="arabicPeriod"/>
              <a:defRPr/>
            </a:pPr>
            <a:r>
              <a:rPr lang="en-GB" sz="2600" dirty="0" smtClean="0"/>
              <a:t>Art 19 MC exemption grounds </a:t>
            </a:r>
            <a:r>
              <a:rPr lang="en-GB" sz="2600" u="sng" dirty="0" smtClean="0"/>
              <a:t>not</a:t>
            </a:r>
            <a:r>
              <a:rPr lang="en-GB" sz="2600" dirty="0" smtClean="0"/>
              <a:t> </a:t>
            </a:r>
            <a:r>
              <a:rPr lang="en-GB" sz="2600" dirty="0"/>
              <a:t>decisive for </a:t>
            </a:r>
            <a:r>
              <a:rPr lang="en-GB" sz="2600" dirty="0" smtClean="0"/>
              <a:t>EC Reg. 261</a:t>
            </a:r>
          </a:p>
          <a:p>
            <a:pPr marL="452438" indent="-452438" eaLnBrk="1" hangingPunct="1">
              <a:lnSpc>
                <a:spcPct val="80000"/>
              </a:lnSpc>
              <a:spcBef>
                <a:spcPts val="1200"/>
              </a:spcBef>
              <a:buFont typeface="+mj-lt"/>
              <a:buAutoNum type="arabicPeriod"/>
              <a:defRPr/>
            </a:pPr>
            <a:r>
              <a:rPr lang="en-GB" sz="2600" dirty="0" smtClean="0">
                <a:solidFill>
                  <a:srgbClr val="FFFF00"/>
                </a:solidFill>
              </a:rPr>
              <a:t>EC – no compensation but still duty to provide care (C-12/11 </a:t>
            </a:r>
            <a:r>
              <a:rPr lang="en-GB" sz="2600" i="1" dirty="0" err="1" smtClean="0">
                <a:solidFill>
                  <a:srgbClr val="FFFF00"/>
                </a:solidFill>
              </a:rPr>
              <a:t>McDonagh</a:t>
            </a:r>
            <a:r>
              <a:rPr lang="en-GB" sz="2600" i="1" dirty="0" smtClean="0">
                <a:solidFill>
                  <a:srgbClr val="FFFF00"/>
                </a:solidFill>
              </a:rPr>
              <a:t> v Ryanair</a:t>
            </a:r>
            <a:r>
              <a:rPr lang="en-GB" sz="2600" dirty="0" smtClean="0">
                <a:solidFill>
                  <a:srgbClr val="FFFF00"/>
                </a:solidFill>
              </a:rPr>
              <a:t> – Islandic volcano)</a:t>
            </a:r>
            <a:endParaRPr lang="en-GB" sz="2600" dirty="0">
              <a:solidFill>
                <a:srgbClr val="FFFF00"/>
              </a:solidFill>
            </a:endParaRPr>
          </a:p>
          <a:p>
            <a:pPr marL="452438" indent="-452438" eaLnBrk="1" hangingPunct="1">
              <a:lnSpc>
                <a:spcPct val="80000"/>
              </a:lnSpc>
              <a:spcBef>
                <a:spcPts val="1200"/>
              </a:spcBef>
              <a:buFont typeface="+mj-lt"/>
              <a:buAutoNum type="arabicPeriod"/>
              <a:defRPr/>
            </a:pPr>
            <a:endParaRPr lang="en-GB" sz="2600" dirty="0" smtClean="0">
              <a:solidFill>
                <a:srgbClr val="FFFF00"/>
              </a:solidFill>
            </a:endParaRPr>
          </a:p>
          <a:p>
            <a:pPr eaLnBrk="1" hangingPunct="1">
              <a:lnSpc>
                <a:spcPct val="80000"/>
              </a:lnSpc>
              <a:defRPr/>
            </a:pPr>
            <a:endParaRPr lang="en-GB" sz="2600" b="1" dirty="0" smtClean="0">
              <a:solidFill>
                <a:schemeClr val="tx1">
                  <a:lumMod val="95000"/>
                </a:schemeClr>
              </a:solidFill>
            </a:endParaRPr>
          </a:p>
          <a:p>
            <a:pPr marL="609600" indent="-609600" eaLnBrk="1" hangingPunct="1">
              <a:lnSpc>
                <a:spcPct val="80000"/>
              </a:lnSpc>
              <a:defRPr/>
            </a:pPr>
            <a:endParaRPr lang="en-GB" sz="2600" dirty="0" smtClean="0">
              <a:solidFill>
                <a:schemeClr val="tx1">
                  <a:lumMod val="95000"/>
                </a:schemeClr>
              </a:solidFill>
            </a:endParaRPr>
          </a:p>
        </p:txBody>
      </p:sp>
    </p:spTree>
    <p:extLst>
      <p:ext uri="{BB962C8B-B14F-4D97-AF65-F5344CB8AC3E}">
        <p14:creationId xmlns:p14="http://schemas.microsoft.com/office/powerpoint/2010/main" val="163165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2000"/>
                                        <p:tgtEl>
                                          <p:spTgt spid="512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2000"/>
                                        <p:tgtEl>
                                          <p:spTgt spid="512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5" end="5"/>
                                            </p:txEl>
                                          </p:spTgt>
                                        </p:tgtEl>
                                        <p:attrNameLst>
                                          <p:attrName>style.visibility</p:attrName>
                                        </p:attrNameLst>
                                      </p:cBhvr>
                                      <p:to>
                                        <p:strVal val="visible"/>
                                      </p:to>
                                    </p:set>
                                    <p:animEffect transition="in" filter="fade">
                                      <p:cBhvr>
                                        <p:cTn id="25" dur="2000"/>
                                        <p:tgtEl>
                                          <p:spTgt spid="512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23">
                                            <p:txEl>
                                              <p:pRg st="6" end="6"/>
                                            </p:txEl>
                                          </p:spTgt>
                                        </p:tgtEl>
                                        <p:attrNameLst>
                                          <p:attrName>style.visibility</p:attrName>
                                        </p:attrNameLst>
                                      </p:cBhvr>
                                      <p:to>
                                        <p:strVal val="visible"/>
                                      </p:to>
                                    </p:set>
                                    <p:animEffect transition="in" filter="fade">
                                      <p:cBhvr>
                                        <p:cTn id="28" dur="20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18984"/>
          </a:xfrm>
        </p:spPr>
        <p:txBody>
          <a:bodyPr/>
          <a:lstStyle/>
          <a:p>
            <a:pPr eaLnBrk="1" hangingPunct="1"/>
            <a:r>
              <a:rPr lang="en-GB" altLang="en-US" dirty="0" smtClean="0">
                <a:solidFill>
                  <a:srgbClr val="FFFF00"/>
                </a:solidFill>
              </a:rPr>
              <a:t>Denied Boarding (DB)</a:t>
            </a:r>
          </a:p>
        </p:txBody>
      </p:sp>
      <p:sp>
        <p:nvSpPr>
          <p:cNvPr id="5123" name="Rectangle 3"/>
          <p:cNvSpPr>
            <a:spLocks noGrp="1" noChangeArrowheads="1"/>
          </p:cNvSpPr>
          <p:nvPr>
            <p:ph idx="1"/>
          </p:nvPr>
        </p:nvSpPr>
        <p:spPr>
          <a:xfrm>
            <a:off x="395536" y="1233055"/>
            <a:ext cx="8496944" cy="5292289"/>
          </a:xfrm>
        </p:spPr>
        <p:txBody>
          <a:bodyPr/>
          <a:lstStyle/>
          <a:p>
            <a:pPr marL="0" indent="0" eaLnBrk="1" hangingPunct="1">
              <a:lnSpc>
                <a:spcPct val="80000"/>
              </a:lnSpc>
              <a:buNone/>
              <a:defRPr/>
            </a:pPr>
            <a:r>
              <a:rPr lang="en-GB" altLang="en-US" sz="3600" i="1" dirty="0">
                <a:solidFill>
                  <a:srgbClr val="FFFF00"/>
                </a:solidFill>
              </a:rPr>
              <a:t>Caldwell v </a:t>
            </a:r>
            <a:r>
              <a:rPr lang="en-GB" altLang="en-US" sz="3600" i="1" dirty="0" smtClean="0">
                <a:solidFill>
                  <a:srgbClr val="FFFF00"/>
                </a:solidFill>
              </a:rPr>
              <a:t>EasyJet</a:t>
            </a:r>
            <a:r>
              <a:rPr lang="en-GB" altLang="en-US" sz="3600" dirty="0" smtClean="0">
                <a:solidFill>
                  <a:srgbClr val="FFFF00"/>
                </a:solidFill>
              </a:rPr>
              <a:t>:</a:t>
            </a:r>
          </a:p>
          <a:p>
            <a:pPr marL="0" indent="0" eaLnBrk="1" hangingPunct="1">
              <a:lnSpc>
                <a:spcPct val="80000"/>
              </a:lnSpc>
              <a:buNone/>
              <a:defRPr/>
            </a:pP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2800" dirty="0" smtClean="0"/>
              <a:t>DB – yes: duty to facilitate timely movements of passengers through own check in or baggage drop and security, customs and passport</a:t>
            </a:r>
          </a:p>
          <a:p>
            <a:pPr marL="857250" lvl="1" indent="-317500" eaLnBrk="1" hangingPunct="1">
              <a:lnSpc>
                <a:spcPct val="80000"/>
              </a:lnSpc>
              <a:spcBef>
                <a:spcPts val="1200"/>
              </a:spcBef>
              <a:defRPr/>
            </a:pPr>
            <a:r>
              <a:rPr lang="en-GB" sz="2400" dirty="0" smtClean="0"/>
              <a:t>passengers arrived 2 hours before take off</a:t>
            </a:r>
          </a:p>
          <a:p>
            <a:pPr marL="857250" lvl="1" indent="-317500" eaLnBrk="1" hangingPunct="1">
              <a:lnSpc>
                <a:spcPct val="80000"/>
              </a:lnSpc>
              <a:spcBef>
                <a:spcPts val="1200"/>
              </a:spcBef>
              <a:defRPr/>
            </a:pPr>
            <a:r>
              <a:rPr lang="en-GB" sz="2400" dirty="0" smtClean="0"/>
              <a:t>Carrier failed to take reasonable steps to facilitate passage</a:t>
            </a:r>
          </a:p>
          <a:p>
            <a:pPr marL="857250" lvl="1" indent="-317500" eaLnBrk="1" hangingPunct="1">
              <a:lnSpc>
                <a:spcPct val="80000"/>
              </a:lnSpc>
              <a:spcBef>
                <a:spcPts val="1200"/>
              </a:spcBef>
              <a:defRPr/>
            </a:pPr>
            <a:r>
              <a:rPr lang="en-GB" sz="2400" dirty="0" smtClean="0"/>
              <a:t>(BA enabled passage)</a:t>
            </a:r>
          </a:p>
          <a:p>
            <a:pPr marL="452438" indent="-452438" eaLnBrk="1" hangingPunct="1">
              <a:lnSpc>
                <a:spcPct val="80000"/>
              </a:lnSpc>
              <a:spcBef>
                <a:spcPts val="1200"/>
              </a:spcBef>
              <a:buFont typeface="+mj-lt"/>
              <a:buAutoNum type="arabicPeriod"/>
              <a:defRPr/>
            </a:pPr>
            <a:r>
              <a:rPr lang="en-GB" sz="2800" dirty="0" smtClean="0"/>
              <a:t>Compensation due under Arts 4(3) with 7 (1)(b)</a:t>
            </a:r>
          </a:p>
          <a:p>
            <a:pPr marL="452438" indent="-452438" eaLnBrk="1" hangingPunct="1">
              <a:lnSpc>
                <a:spcPct val="80000"/>
              </a:lnSpc>
              <a:spcBef>
                <a:spcPts val="1200"/>
              </a:spcBef>
              <a:buFont typeface="+mj-lt"/>
              <a:buAutoNum type="arabicPeriod"/>
              <a:defRPr/>
            </a:pPr>
            <a:r>
              <a:rPr lang="en-GB" sz="2800" dirty="0" smtClean="0"/>
              <a:t>No assistance – no choice </a:t>
            </a:r>
            <a:r>
              <a:rPr lang="en-GB" sz="2800" dirty="0" err="1" smtClean="0"/>
              <a:t>betw</a:t>
            </a:r>
            <a:r>
              <a:rPr lang="en-GB" sz="2800" dirty="0" smtClean="0"/>
              <a:t>. refund &amp; re-routing </a:t>
            </a:r>
          </a:p>
          <a:p>
            <a:pPr marL="452438" indent="-452438" eaLnBrk="1" hangingPunct="1">
              <a:lnSpc>
                <a:spcPct val="80000"/>
              </a:lnSpc>
              <a:spcBef>
                <a:spcPts val="1200"/>
              </a:spcBef>
              <a:buFont typeface="+mj-lt"/>
              <a:buAutoNum type="arabicPeriod"/>
              <a:defRPr/>
            </a:pPr>
            <a:r>
              <a:rPr lang="en-GB" sz="2800" dirty="0"/>
              <a:t>R</a:t>
            </a:r>
            <a:r>
              <a:rPr lang="en-GB" sz="2800" dirty="0" smtClean="0"/>
              <a:t>efund of costs of original flight under Art </a:t>
            </a:r>
            <a:r>
              <a:rPr lang="en-GB" sz="2800" dirty="0"/>
              <a:t>4(3) </a:t>
            </a:r>
            <a:r>
              <a:rPr lang="en-GB" sz="2800" dirty="0" smtClean="0"/>
              <a:t>       with 8 </a:t>
            </a:r>
            <a:r>
              <a:rPr lang="en-GB" sz="2800" dirty="0"/>
              <a:t>(1</a:t>
            </a:r>
            <a:r>
              <a:rPr lang="en-GB" sz="2800" dirty="0" smtClean="0"/>
              <a:t>)(a)</a:t>
            </a:r>
            <a:endParaRPr lang="en-GB" sz="2800" dirty="0"/>
          </a:p>
          <a:p>
            <a:pPr marL="452438" indent="-452438" eaLnBrk="1" hangingPunct="1">
              <a:lnSpc>
                <a:spcPct val="80000"/>
              </a:lnSpc>
              <a:spcBef>
                <a:spcPts val="1200"/>
              </a:spcBef>
              <a:buFont typeface="+mj-lt"/>
              <a:buAutoNum type="arabicPeriod"/>
              <a:defRPr/>
            </a:pPr>
            <a:endParaRPr lang="en-GB" dirty="0" smtClean="0"/>
          </a:p>
          <a:p>
            <a:pPr marL="452438" indent="-452438" eaLnBrk="1" hangingPunct="1">
              <a:lnSpc>
                <a:spcPct val="80000"/>
              </a:lnSpc>
              <a:spcBef>
                <a:spcPts val="1200"/>
              </a:spcBef>
              <a:buFont typeface="+mj-lt"/>
              <a:buAutoNum type="arabicPeriod"/>
              <a:defRPr/>
            </a:pPr>
            <a:endParaRPr lang="en-GB" sz="2800" dirty="0" smtClean="0"/>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581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2000"/>
                                        <p:tgtEl>
                                          <p:spTgt spid="512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2000"/>
                                        <p:tgtEl>
                                          <p:spTgt spid="512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2000"/>
                                        <p:tgtEl>
                                          <p:spTgt spid="512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2000"/>
                                        <p:tgtEl>
                                          <p:spTgt spid="512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fade">
                                      <p:cBhvr>
                                        <p:cTn id="25" dur="2000"/>
                                        <p:tgtEl>
                                          <p:spTgt spid="512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23">
                                            <p:txEl>
                                              <p:pRg st="7" end="7"/>
                                            </p:txEl>
                                          </p:spTgt>
                                        </p:tgtEl>
                                        <p:attrNameLst>
                                          <p:attrName>style.visibility</p:attrName>
                                        </p:attrNameLst>
                                      </p:cBhvr>
                                      <p:to>
                                        <p:strVal val="visible"/>
                                      </p:to>
                                    </p:set>
                                    <p:animEffect transition="in" filter="fade">
                                      <p:cBhvr>
                                        <p:cTn id="28" dur="2000"/>
                                        <p:tgtEl>
                                          <p:spTgt spid="512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animEffect transition="in" filter="fade">
                                      <p:cBhvr>
                                        <p:cTn id="31" dur="20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18984"/>
          </a:xfrm>
        </p:spPr>
        <p:txBody>
          <a:bodyPr/>
          <a:lstStyle/>
          <a:p>
            <a:pPr eaLnBrk="1" hangingPunct="1"/>
            <a:r>
              <a:rPr lang="en-GB" altLang="en-US" dirty="0" smtClean="0">
                <a:solidFill>
                  <a:srgbClr val="FFFF00"/>
                </a:solidFill>
              </a:rPr>
              <a:t>Conclusion</a:t>
            </a:r>
          </a:p>
        </p:txBody>
      </p:sp>
      <p:sp>
        <p:nvSpPr>
          <p:cNvPr id="5123" name="Rectangle 3"/>
          <p:cNvSpPr>
            <a:spLocks noGrp="1" noChangeArrowheads="1"/>
          </p:cNvSpPr>
          <p:nvPr>
            <p:ph idx="1"/>
          </p:nvPr>
        </p:nvSpPr>
        <p:spPr>
          <a:xfrm>
            <a:off x="395536" y="1412776"/>
            <a:ext cx="8496944" cy="5112568"/>
          </a:xfrm>
        </p:spPr>
        <p:txBody>
          <a:bodyPr/>
          <a:lstStyle/>
          <a:p>
            <a:pPr marL="0" indent="0" eaLnBrk="1" hangingPunct="1">
              <a:lnSpc>
                <a:spcPct val="80000"/>
              </a:lnSpc>
              <a:buNone/>
              <a:defRPr/>
            </a:pPr>
            <a:r>
              <a:rPr lang="en-GB" altLang="en-US" sz="3600" i="1" dirty="0">
                <a:solidFill>
                  <a:srgbClr val="FFFF00"/>
                </a:solidFill>
              </a:rPr>
              <a:t>Caldwell v </a:t>
            </a:r>
            <a:r>
              <a:rPr lang="en-GB" altLang="en-US" sz="3600" i="1" dirty="0" smtClean="0">
                <a:solidFill>
                  <a:srgbClr val="FFFF00"/>
                </a:solidFill>
              </a:rPr>
              <a:t>EasyJet</a:t>
            </a:r>
            <a:r>
              <a:rPr lang="en-GB" altLang="en-US" sz="3600" dirty="0" smtClean="0">
                <a:solidFill>
                  <a:srgbClr val="FFFF00"/>
                </a:solidFill>
              </a:rPr>
              <a:t>:</a:t>
            </a:r>
          </a:p>
          <a:p>
            <a:pPr marL="0" indent="0" eaLnBrk="1" hangingPunct="1">
              <a:lnSpc>
                <a:spcPct val="80000"/>
              </a:lnSpc>
              <a:buNone/>
              <a:defRPr/>
            </a:pP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2800" dirty="0" smtClean="0"/>
              <a:t>Welcome decision</a:t>
            </a:r>
          </a:p>
          <a:p>
            <a:pPr marL="452438" indent="-452438" eaLnBrk="1" hangingPunct="1">
              <a:lnSpc>
                <a:spcPct val="80000"/>
              </a:lnSpc>
              <a:spcBef>
                <a:spcPts val="1200"/>
              </a:spcBef>
              <a:buFont typeface="+mj-lt"/>
              <a:buAutoNum type="arabicPeriod"/>
              <a:defRPr/>
            </a:pPr>
            <a:r>
              <a:rPr lang="en-GB" sz="2800" dirty="0" smtClean="0"/>
              <a:t>In line with aim of EC Passenger Rights Regulation of effective consumer protection</a:t>
            </a:r>
          </a:p>
          <a:p>
            <a:pPr marL="452438" indent="-452438" eaLnBrk="1" hangingPunct="1">
              <a:lnSpc>
                <a:spcPct val="80000"/>
              </a:lnSpc>
              <a:spcBef>
                <a:spcPts val="1200"/>
              </a:spcBef>
              <a:buFont typeface="+mj-lt"/>
              <a:buAutoNum type="arabicPeriod"/>
              <a:defRPr/>
            </a:pPr>
            <a:r>
              <a:rPr lang="en-GB" sz="2800" dirty="0"/>
              <a:t>Requiring standard of care and organisation necessary to effectively proceed through </a:t>
            </a:r>
            <a:r>
              <a:rPr lang="en-GB" sz="2800" dirty="0" smtClean="0"/>
              <a:t>airport</a:t>
            </a:r>
            <a:endParaRPr lang="en-GB" sz="2800" dirty="0"/>
          </a:p>
          <a:p>
            <a:pPr marL="452438" indent="-452438" eaLnBrk="1" hangingPunct="1">
              <a:lnSpc>
                <a:spcPct val="80000"/>
              </a:lnSpc>
              <a:spcBef>
                <a:spcPts val="1200"/>
              </a:spcBef>
              <a:buFont typeface="+mj-lt"/>
              <a:buAutoNum type="arabicPeriod"/>
              <a:defRPr/>
            </a:pPr>
            <a:r>
              <a:rPr lang="en-GB" sz="2800" dirty="0" smtClean="0"/>
              <a:t>Clarifying that budget bookings cannot entirely avoid issues relating to “connecting flights” </a:t>
            </a:r>
          </a:p>
          <a:p>
            <a:pPr marL="452438" indent="-452438" eaLnBrk="1" hangingPunct="1">
              <a:lnSpc>
                <a:spcPct val="80000"/>
              </a:lnSpc>
              <a:spcBef>
                <a:spcPts val="1200"/>
              </a:spcBef>
              <a:buFont typeface="+mj-lt"/>
              <a:buAutoNum type="arabicPeriod"/>
              <a:defRPr/>
            </a:pPr>
            <a:r>
              <a:rPr lang="en-GB" sz="2800" dirty="0"/>
              <a:t>M</a:t>
            </a:r>
            <a:r>
              <a:rPr lang="en-GB" sz="2800" dirty="0" smtClean="0"/>
              <a:t>ore litigation on details of EC Regulation to follow</a:t>
            </a:r>
          </a:p>
          <a:p>
            <a:pPr marL="452438" indent="-452438" eaLnBrk="1" hangingPunct="1">
              <a:lnSpc>
                <a:spcPct val="80000"/>
              </a:lnSpc>
              <a:spcBef>
                <a:spcPts val="1200"/>
              </a:spcBef>
              <a:buFont typeface="+mj-lt"/>
              <a:buAutoNum type="arabicPeriod"/>
              <a:defRPr/>
            </a:pPr>
            <a:r>
              <a:rPr lang="en-GB" sz="2800" dirty="0" err="1" smtClean="0"/>
              <a:t>Fazit</a:t>
            </a:r>
            <a:r>
              <a:rPr lang="en-GB" sz="2800" dirty="0" smtClean="0"/>
              <a:t>: “</a:t>
            </a:r>
            <a:r>
              <a:rPr lang="en-GB" sz="2800" dirty="0" err="1" smtClean="0"/>
              <a:t>Kleinvieh</a:t>
            </a:r>
            <a:r>
              <a:rPr lang="en-GB" sz="2800" dirty="0" smtClean="0"/>
              <a:t> </a:t>
            </a:r>
            <a:r>
              <a:rPr lang="en-GB" sz="2800" dirty="0" err="1" smtClean="0"/>
              <a:t>macht</a:t>
            </a:r>
            <a:r>
              <a:rPr lang="en-GB" sz="2800" dirty="0" smtClean="0"/>
              <a:t> </a:t>
            </a:r>
            <a:r>
              <a:rPr lang="en-GB" sz="2800" dirty="0" err="1" smtClean="0"/>
              <a:t>auch</a:t>
            </a:r>
            <a:r>
              <a:rPr lang="en-GB" sz="2800" dirty="0" smtClean="0"/>
              <a:t> Mist”</a:t>
            </a:r>
          </a:p>
          <a:p>
            <a:pPr marL="452438" indent="-452438" eaLnBrk="1" hangingPunct="1">
              <a:lnSpc>
                <a:spcPct val="80000"/>
              </a:lnSpc>
              <a:spcBef>
                <a:spcPts val="1200"/>
              </a:spcBef>
              <a:buFont typeface="+mj-lt"/>
              <a:buAutoNum type="arabicPeriod"/>
              <a:defRPr/>
            </a:pPr>
            <a:endParaRPr lang="en-GB" sz="2800" dirty="0" smtClean="0"/>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04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2000"/>
                                        <p:tgtEl>
                                          <p:spTgt spid="512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2000"/>
                                        <p:tgtEl>
                                          <p:spTgt spid="512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2000"/>
                                        <p:tgtEl>
                                          <p:spTgt spid="512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2000"/>
                                        <p:tgtEl>
                                          <p:spTgt spid="512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fade">
                                      <p:cBhvr>
                                        <p:cTn id="25" dur="2000"/>
                                        <p:tgtEl>
                                          <p:spTgt spid="512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23">
                                            <p:txEl>
                                              <p:pRg st="7" end="7"/>
                                            </p:txEl>
                                          </p:spTgt>
                                        </p:tgtEl>
                                        <p:attrNameLst>
                                          <p:attrName>style.visibility</p:attrName>
                                        </p:attrNameLst>
                                      </p:cBhvr>
                                      <p:to>
                                        <p:strVal val="visible"/>
                                      </p:to>
                                    </p:set>
                                    <p:animEffect transition="in" filter="fade">
                                      <p:cBhvr>
                                        <p:cTn id="28" dur="20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60648"/>
            <a:ext cx="9138488" cy="1800200"/>
          </a:xfrm>
        </p:spPr>
        <p:txBody>
          <a:bodyPr/>
          <a:lstStyle/>
          <a:p>
            <a:pPr eaLnBrk="1" hangingPunct="1"/>
            <a:r>
              <a:rPr lang="en-GB" altLang="en-US" dirty="0" smtClean="0">
                <a:solidFill>
                  <a:srgbClr val="FFFF00"/>
                </a:solidFill>
              </a:rPr>
              <a:t/>
            </a:r>
            <a:br>
              <a:rPr lang="en-GB" altLang="en-US" dirty="0" smtClean="0">
                <a:solidFill>
                  <a:srgbClr val="FFFF00"/>
                </a:solidFill>
              </a:rPr>
            </a:br>
            <a:r>
              <a:rPr lang="en-GB" altLang="en-US" dirty="0" smtClean="0">
                <a:solidFill>
                  <a:srgbClr val="FFFF00"/>
                </a:solidFill>
              </a:rPr>
              <a:t>The End</a:t>
            </a:r>
          </a:p>
        </p:txBody>
      </p:sp>
      <p:sp>
        <p:nvSpPr>
          <p:cNvPr id="5123" name="Rectangle 3"/>
          <p:cNvSpPr>
            <a:spLocks noGrp="1" noChangeArrowheads="1"/>
          </p:cNvSpPr>
          <p:nvPr>
            <p:ph idx="1"/>
          </p:nvPr>
        </p:nvSpPr>
        <p:spPr>
          <a:xfrm>
            <a:off x="395536" y="1484784"/>
            <a:ext cx="8496944" cy="5040560"/>
          </a:xfrm>
        </p:spPr>
        <p:txBody>
          <a:bodyPr/>
          <a:lstStyle/>
          <a:p>
            <a:pPr marL="0" indent="0" eaLnBrk="1" hangingPunct="1">
              <a:lnSpc>
                <a:spcPct val="80000"/>
              </a:lnSpc>
              <a:buNone/>
              <a:defRPr/>
            </a:pPr>
            <a:endParaRPr lang="en-GB" altLang="en-US" sz="3600" dirty="0" smtClean="0">
              <a:solidFill>
                <a:srgbClr val="FFFF00"/>
              </a:solidFill>
            </a:endParaRPr>
          </a:p>
          <a:p>
            <a:pPr marL="0" indent="0" eaLnBrk="1" hangingPunct="1">
              <a:lnSpc>
                <a:spcPct val="80000"/>
              </a:lnSpc>
              <a:buNone/>
              <a:defRPr/>
            </a:pPr>
            <a:endParaRPr lang="en-GB" altLang="en-US" sz="3600" dirty="0" smtClean="0">
              <a:solidFill>
                <a:srgbClr val="FFFF00"/>
              </a:solidFill>
            </a:endParaRPr>
          </a:p>
          <a:p>
            <a:pPr marL="0" indent="0" eaLnBrk="1" hangingPunct="1">
              <a:lnSpc>
                <a:spcPct val="80000"/>
              </a:lnSpc>
              <a:buNone/>
              <a:defRPr/>
            </a:pPr>
            <a:endParaRPr lang="en-GB" altLang="en-US" sz="3600" dirty="0">
              <a:solidFill>
                <a:srgbClr val="FFFF00"/>
              </a:solidFill>
            </a:endParaRPr>
          </a:p>
          <a:p>
            <a:pPr marL="0" indent="0" eaLnBrk="1" hangingPunct="1">
              <a:lnSpc>
                <a:spcPct val="80000"/>
              </a:lnSpc>
              <a:buNone/>
              <a:defRPr/>
            </a:pPr>
            <a:endParaRPr lang="en-GB" altLang="en-US" sz="3600" dirty="0" smtClean="0"/>
          </a:p>
          <a:p>
            <a:pPr marL="0" indent="0" eaLnBrk="1" hangingPunct="1">
              <a:lnSpc>
                <a:spcPct val="80000"/>
              </a:lnSpc>
              <a:buNone/>
              <a:defRPr/>
            </a:pPr>
            <a:r>
              <a:rPr lang="en-GB" altLang="en-US" sz="3600" dirty="0"/>
              <a:t>	</a:t>
            </a:r>
            <a:r>
              <a:rPr lang="en-GB" altLang="en-US" sz="3600" dirty="0" smtClean="0"/>
              <a:t>		    Thank you!</a:t>
            </a:r>
            <a:endParaRPr lang="en-GB" sz="2800" dirty="0" smtClean="0"/>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581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4" end="4"/>
                                            </p:txEl>
                                          </p:spTgt>
                                        </p:tgtEl>
                                        <p:attrNameLst>
                                          <p:attrName>style.visibility</p:attrName>
                                        </p:attrNameLst>
                                      </p:cBhvr>
                                      <p:to>
                                        <p:strVal val="visible"/>
                                      </p:to>
                                    </p:set>
                                    <p:animEffect transition="in" filter="fade">
                                      <p:cBhvr>
                                        <p:cTn id="10"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altLang="en-US" dirty="0" smtClean="0">
                <a:solidFill>
                  <a:srgbClr val="FFFF00"/>
                </a:solidFill>
              </a:rPr>
              <a:t>The Problems</a:t>
            </a:r>
          </a:p>
        </p:txBody>
      </p:sp>
      <p:sp>
        <p:nvSpPr>
          <p:cNvPr id="5123" name="Rectangle 3"/>
          <p:cNvSpPr>
            <a:spLocks noGrp="1" noChangeArrowheads="1"/>
          </p:cNvSpPr>
          <p:nvPr>
            <p:ph idx="1"/>
          </p:nvPr>
        </p:nvSpPr>
        <p:spPr>
          <a:xfrm>
            <a:off x="320772" y="1268760"/>
            <a:ext cx="8496944" cy="5426650"/>
          </a:xfrm>
        </p:spPr>
        <p:txBody>
          <a:bodyPr/>
          <a:lstStyle/>
          <a:p>
            <a:pPr marL="0" indent="0" eaLnBrk="1" hangingPunct="1">
              <a:lnSpc>
                <a:spcPct val="80000"/>
              </a:lnSpc>
              <a:buNone/>
              <a:defRPr/>
            </a:pPr>
            <a:endParaRPr lang="en-GB" sz="1000" dirty="0" smtClean="0">
              <a:solidFill>
                <a:schemeClr val="tx1">
                  <a:lumMod val="95000"/>
                </a:schemeClr>
              </a:solidFill>
            </a:endParaRPr>
          </a:p>
          <a:p>
            <a:pPr marL="0" indent="0" eaLnBrk="1" hangingPunct="1">
              <a:lnSpc>
                <a:spcPct val="80000"/>
              </a:lnSpc>
              <a:spcBef>
                <a:spcPts val="1200"/>
              </a:spcBef>
              <a:buNone/>
              <a:defRPr/>
            </a:pPr>
            <a:r>
              <a:rPr lang="en-GB" sz="3000" b="1" dirty="0" smtClean="0">
                <a:solidFill>
                  <a:srgbClr val="FF0000"/>
                </a:solidFill>
              </a:rPr>
              <a:t>Return flight Catania – London Gatwick</a:t>
            </a:r>
          </a:p>
          <a:p>
            <a:pPr marL="452438" indent="-452438" eaLnBrk="1" hangingPunct="1">
              <a:lnSpc>
                <a:spcPct val="80000"/>
              </a:lnSpc>
              <a:spcBef>
                <a:spcPts val="1200"/>
              </a:spcBef>
              <a:buFont typeface="+mj-lt"/>
              <a:buAutoNum type="arabicPeriod"/>
              <a:defRPr/>
            </a:pPr>
            <a:r>
              <a:rPr lang="en-GB" sz="3000" dirty="0" smtClean="0">
                <a:solidFill>
                  <a:srgbClr val="FFFF00"/>
                </a:solidFill>
              </a:rPr>
              <a:t>Long queue for check-in/baggage drop </a:t>
            </a:r>
          </a:p>
          <a:p>
            <a:pPr marL="452438" indent="-452438" eaLnBrk="1" hangingPunct="1">
              <a:lnSpc>
                <a:spcPct val="80000"/>
              </a:lnSpc>
              <a:spcBef>
                <a:spcPts val="1200"/>
              </a:spcBef>
              <a:buFont typeface="+mj-lt"/>
              <a:buAutoNum type="arabicPeriod"/>
              <a:defRPr/>
            </a:pPr>
            <a:r>
              <a:rPr lang="en-GB" sz="2800" dirty="0" smtClean="0"/>
              <a:t>Three staff manning counters</a:t>
            </a:r>
          </a:p>
          <a:p>
            <a:pPr marL="452438" indent="-452438" eaLnBrk="1" hangingPunct="1">
              <a:lnSpc>
                <a:spcPct val="80000"/>
              </a:lnSpc>
              <a:spcBef>
                <a:spcPts val="1200"/>
              </a:spcBef>
              <a:buFont typeface="+mj-lt"/>
              <a:buAutoNum type="arabicPeriod"/>
              <a:defRPr/>
            </a:pPr>
            <a:r>
              <a:rPr lang="en-GB" sz="2800" dirty="0" smtClean="0"/>
              <a:t>4 flights departing and no prioritisation</a:t>
            </a:r>
          </a:p>
          <a:p>
            <a:pPr marL="452438" indent="-452438" eaLnBrk="1" hangingPunct="1">
              <a:lnSpc>
                <a:spcPct val="80000"/>
              </a:lnSpc>
              <a:spcBef>
                <a:spcPts val="1200"/>
              </a:spcBef>
              <a:buFont typeface="+mj-lt"/>
              <a:buAutoNum type="arabicPeriod"/>
              <a:defRPr/>
            </a:pPr>
            <a:r>
              <a:rPr lang="en-GB" sz="3000" dirty="0" smtClean="0">
                <a:solidFill>
                  <a:srgbClr val="FFFF00"/>
                </a:solidFill>
              </a:rPr>
              <a:t>Long security queue</a:t>
            </a:r>
          </a:p>
          <a:p>
            <a:pPr marL="452438" indent="-452438" eaLnBrk="1" hangingPunct="1">
              <a:lnSpc>
                <a:spcPct val="80000"/>
              </a:lnSpc>
              <a:spcBef>
                <a:spcPts val="1200"/>
              </a:spcBef>
              <a:buFont typeface="+mj-lt"/>
              <a:buAutoNum type="arabicPeriod"/>
              <a:defRPr/>
            </a:pPr>
            <a:r>
              <a:rPr lang="en-GB" sz="3000" dirty="0" smtClean="0"/>
              <a:t>Flight missed</a:t>
            </a:r>
          </a:p>
          <a:p>
            <a:pPr marL="452438" indent="-452438" eaLnBrk="1" hangingPunct="1">
              <a:lnSpc>
                <a:spcPct val="80000"/>
              </a:lnSpc>
              <a:spcBef>
                <a:spcPts val="1200"/>
              </a:spcBef>
              <a:buFont typeface="+mj-lt"/>
              <a:buAutoNum type="arabicPeriod"/>
              <a:defRPr/>
            </a:pPr>
            <a:r>
              <a:rPr lang="en-GB" sz="3000" dirty="0" smtClean="0"/>
              <a:t>No assistance</a:t>
            </a:r>
          </a:p>
          <a:p>
            <a:pPr marL="452438" indent="-452438" eaLnBrk="1" hangingPunct="1">
              <a:lnSpc>
                <a:spcPct val="80000"/>
              </a:lnSpc>
              <a:spcBef>
                <a:spcPts val="1200"/>
              </a:spcBef>
              <a:buFont typeface="+mj-lt"/>
              <a:buAutoNum type="arabicPeriod"/>
              <a:defRPr/>
            </a:pPr>
            <a:r>
              <a:rPr lang="en-GB" sz="3000" dirty="0" smtClean="0"/>
              <a:t>BA flights purchased  - 1 hour to go </a:t>
            </a:r>
          </a:p>
          <a:p>
            <a:pPr marL="452438" indent="-452438" eaLnBrk="1" hangingPunct="1">
              <a:lnSpc>
                <a:spcPct val="80000"/>
              </a:lnSpc>
              <a:spcBef>
                <a:spcPts val="1200"/>
              </a:spcBef>
              <a:buFont typeface="+mj-lt"/>
              <a:buAutoNum type="arabicPeriod"/>
              <a:defRPr/>
            </a:pPr>
            <a:r>
              <a:rPr lang="en-GB" sz="3000" dirty="0" smtClean="0"/>
              <a:t>Re-joined flight London Gatwick to Edinburgh</a:t>
            </a:r>
          </a:p>
          <a:p>
            <a:pPr marL="452438" indent="-452438" eaLnBrk="1" hangingPunct="1">
              <a:lnSpc>
                <a:spcPct val="80000"/>
              </a:lnSpc>
              <a:spcBef>
                <a:spcPts val="1200"/>
              </a:spcBef>
              <a:buFont typeface="+mj-lt"/>
              <a:buAutoNum type="arabicPeriod"/>
              <a:defRPr/>
            </a:pPr>
            <a:endParaRPr lang="en-GB" sz="3000" dirty="0" smtClean="0"/>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644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fade">
                                      <p:cBhvr>
                                        <p:cTn id="10" dur="2000"/>
                                        <p:tgtEl>
                                          <p:spTgt spid="512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2000"/>
                                        <p:tgtEl>
                                          <p:spTgt spid="512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2000"/>
                                        <p:tgtEl>
                                          <p:spTgt spid="512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2000"/>
                                        <p:tgtEl>
                                          <p:spTgt spid="512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2000"/>
                                        <p:tgtEl>
                                          <p:spTgt spid="512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fade">
                                      <p:cBhvr>
                                        <p:cTn id="25" dur="2000"/>
                                        <p:tgtEl>
                                          <p:spTgt spid="512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23">
                                            <p:txEl>
                                              <p:pRg st="7" end="7"/>
                                            </p:txEl>
                                          </p:spTgt>
                                        </p:tgtEl>
                                        <p:attrNameLst>
                                          <p:attrName>style.visibility</p:attrName>
                                        </p:attrNameLst>
                                      </p:cBhvr>
                                      <p:to>
                                        <p:strVal val="visible"/>
                                      </p:to>
                                    </p:set>
                                    <p:animEffect transition="in" filter="fade">
                                      <p:cBhvr>
                                        <p:cTn id="28" dur="2000"/>
                                        <p:tgtEl>
                                          <p:spTgt spid="512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animEffect transition="in" filter="fade">
                                      <p:cBhvr>
                                        <p:cTn id="31" dur="2000"/>
                                        <p:tgtEl>
                                          <p:spTgt spid="512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123">
                                            <p:txEl>
                                              <p:pRg st="9" end="9"/>
                                            </p:txEl>
                                          </p:spTgt>
                                        </p:tgtEl>
                                        <p:attrNameLst>
                                          <p:attrName>style.visibility</p:attrName>
                                        </p:attrNameLst>
                                      </p:cBhvr>
                                      <p:to>
                                        <p:strVal val="visible"/>
                                      </p:to>
                                    </p:set>
                                    <p:animEffect transition="in" filter="fade">
                                      <p:cBhvr>
                                        <p:cTn id="34" dur="2000"/>
                                        <p:tgtEl>
                                          <p:spTgt spid="51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143000"/>
          </a:xfrm>
        </p:spPr>
        <p:txBody>
          <a:bodyPr/>
          <a:lstStyle/>
          <a:p>
            <a:pPr eaLnBrk="1" hangingPunct="1"/>
            <a:r>
              <a:rPr lang="en-GB" altLang="en-US" dirty="0" smtClean="0">
                <a:solidFill>
                  <a:srgbClr val="FFFF00"/>
                </a:solidFill>
              </a:rPr>
              <a:t>The Law</a:t>
            </a:r>
          </a:p>
        </p:txBody>
      </p:sp>
      <p:sp>
        <p:nvSpPr>
          <p:cNvPr id="5123" name="Rectangle 3"/>
          <p:cNvSpPr>
            <a:spLocks noGrp="1" noChangeArrowheads="1"/>
          </p:cNvSpPr>
          <p:nvPr>
            <p:ph idx="1"/>
          </p:nvPr>
        </p:nvSpPr>
        <p:spPr>
          <a:xfrm>
            <a:off x="323528" y="1196752"/>
            <a:ext cx="8496944" cy="5282634"/>
          </a:xfrm>
        </p:spPr>
        <p:txBody>
          <a:bodyPr/>
          <a:lstStyle/>
          <a:p>
            <a:pPr marL="0" indent="0" eaLnBrk="1" hangingPunct="1">
              <a:lnSpc>
                <a:spcPct val="80000"/>
              </a:lnSpc>
              <a:buNone/>
              <a:defRPr/>
            </a:pPr>
            <a:r>
              <a:rPr lang="en-GB" sz="3600" dirty="0" smtClean="0">
                <a:solidFill>
                  <a:schemeClr val="tx1">
                    <a:lumMod val="95000"/>
                  </a:schemeClr>
                </a:solidFill>
              </a:rPr>
              <a:t>Relevant Instruments:</a:t>
            </a:r>
          </a:p>
          <a:p>
            <a:pPr marL="0" indent="0" eaLnBrk="1" hangingPunct="1">
              <a:lnSpc>
                <a:spcPct val="80000"/>
              </a:lnSpc>
              <a:buNone/>
              <a:defRPr/>
            </a:pPr>
            <a:endParaRPr lang="en-GB" sz="1000" dirty="0" smtClean="0">
              <a:solidFill>
                <a:schemeClr val="tx1">
                  <a:lumMod val="95000"/>
                </a:schemeClr>
              </a:solidFill>
            </a:endParaRPr>
          </a:p>
          <a:p>
            <a:pPr marL="452438" indent="-452438" eaLnBrk="1" hangingPunct="1">
              <a:lnSpc>
                <a:spcPct val="80000"/>
              </a:lnSpc>
              <a:spcBef>
                <a:spcPts val="1200"/>
              </a:spcBef>
              <a:buFont typeface="+mj-lt"/>
              <a:buAutoNum type="arabicPeriod"/>
              <a:defRPr/>
            </a:pPr>
            <a:r>
              <a:rPr lang="en-GB" sz="3000" dirty="0" smtClean="0">
                <a:solidFill>
                  <a:srgbClr val="FFFF00"/>
                </a:solidFill>
              </a:rPr>
              <a:t>Montreal Convention for International Carriage by Air 1999 </a:t>
            </a:r>
          </a:p>
          <a:p>
            <a:pPr marL="452438" indent="-452438" eaLnBrk="1" hangingPunct="1">
              <a:lnSpc>
                <a:spcPct val="80000"/>
              </a:lnSpc>
              <a:spcBef>
                <a:spcPts val="1200"/>
              </a:spcBef>
              <a:buFont typeface="+mj-lt"/>
              <a:buAutoNum type="arabicPeriod"/>
              <a:defRPr/>
            </a:pPr>
            <a:r>
              <a:rPr lang="en-GB" sz="2800" dirty="0" smtClean="0"/>
              <a:t>Regulation (EC) No 261/2004 of the European Parliament and of the Council of 11 February 2004 establishing common rules on compensation and </a:t>
            </a:r>
            <a:r>
              <a:rPr lang="en-GB" sz="2800" dirty="0" smtClean="0">
                <a:solidFill>
                  <a:srgbClr val="00FF00"/>
                </a:solidFill>
              </a:rPr>
              <a:t>assistance to passengers in the event of denied boarding and of cancellation or long delay of flights</a:t>
            </a:r>
          </a:p>
          <a:p>
            <a:pPr marL="452438" indent="-452438" eaLnBrk="1" hangingPunct="1">
              <a:lnSpc>
                <a:spcPct val="80000"/>
              </a:lnSpc>
              <a:spcBef>
                <a:spcPts val="1200"/>
              </a:spcBef>
              <a:buFont typeface="+mj-lt"/>
              <a:buAutoNum type="arabicPeriod"/>
              <a:defRPr/>
            </a:pPr>
            <a:r>
              <a:rPr lang="en-GB" sz="3000" dirty="0" smtClean="0">
                <a:solidFill>
                  <a:srgbClr val="FFFF00"/>
                </a:solidFill>
              </a:rPr>
              <a:t>Jurisdiction Rules: </a:t>
            </a:r>
          </a:p>
          <a:p>
            <a:pPr marL="857250" lvl="1" indent="-457200" eaLnBrk="1" hangingPunct="1">
              <a:lnSpc>
                <a:spcPct val="80000"/>
              </a:lnSpc>
              <a:spcBef>
                <a:spcPts val="1200"/>
              </a:spcBef>
              <a:defRPr/>
            </a:pPr>
            <a:r>
              <a:rPr lang="en-GB" sz="2600" dirty="0" smtClean="0">
                <a:solidFill>
                  <a:srgbClr val="FFFF00"/>
                </a:solidFill>
              </a:rPr>
              <a:t>Montreal Convention</a:t>
            </a:r>
          </a:p>
          <a:p>
            <a:pPr marL="857250" lvl="1" indent="-457200" eaLnBrk="1" hangingPunct="1">
              <a:lnSpc>
                <a:spcPct val="80000"/>
              </a:lnSpc>
              <a:spcBef>
                <a:spcPts val="1200"/>
              </a:spcBef>
              <a:defRPr/>
            </a:pPr>
            <a:r>
              <a:rPr lang="en-GB" sz="2600" dirty="0" smtClean="0">
                <a:solidFill>
                  <a:srgbClr val="FFFF00"/>
                </a:solidFill>
              </a:rPr>
              <a:t>EU Jurisdiction Regulation</a:t>
            </a:r>
          </a:p>
          <a:p>
            <a:pPr marL="857250" lvl="1" indent="-457200" eaLnBrk="1" hangingPunct="1">
              <a:lnSpc>
                <a:spcPct val="80000"/>
              </a:lnSpc>
              <a:spcBef>
                <a:spcPts val="1200"/>
              </a:spcBef>
              <a:defRPr/>
            </a:pPr>
            <a:r>
              <a:rPr lang="en-GB" sz="2600" dirty="0">
                <a:solidFill>
                  <a:srgbClr val="FFFF00"/>
                </a:solidFill>
              </a:rPr>
              <a:t>D</a:t>
            </a:r>
            <a:r>
              <a:rPr lang="en-GB" sz="2600" dirty="0" smtClean="0">
                <a:solidFill>
                  <a:srgbClr val="FFFF00"/>
                </a:solidFill>
              </a:rPr>
              <a:t>omestic law</a:t>
            </a:r>
            <a:endParaRPr lang="en-GB" sz="2600" dirty="0" smtClean="0">
              <a:solidFill>
                <a:srgbClr val="FFFF00"/>
              </a:solidFill>
            </a:endParaRPr>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08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2000"/>
                                        <p:tgtEl>
                                          <p:spTgt spid="512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2000"/>
                                        <p:tgtEl>
                                          <p:spTgt spid="512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2000"/>
                                        <p:tgtEl>
                                          <p:spTgt spid="512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2000"/>
                                        <p:tgtEl>
                                          <p:spTgt spid="512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fade">
                                      <p:cBhvr>
                                        <p:cTn id="25" dur="2000"/>
                                        <p:tgtEl>
                                          <p:spTgt spid="512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23">
                                            <p:txEl>
                                              <p:pRg st="7" end="7"/>
                                            </p:txEl>
                                          </p:spTgt>
                                        </p:tgtEl>
                                        <p:attrNameLst>
                                          <p:attrName>style.visibility</p:attrName>
                                        </p:attrNameLst>
                                      </p:cBhvr>
                                      <p:to>
                                        <p:strVal val="visible"/>
                                      </p:to>
                                    </p:set>
                                    <p:animEffect transition="in" filter="fade">
                                      <p:cBhvr>
                                        <p:cTn id="28" dur="20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906517"/>
            <a:ext cx="8229600" cy="4810546"/>
          </a:xfrm>
        </p:spPr>
        <p:txBody>
          <a:bodyPr/>
          <a:lstStyle/>
          <a:p>
            <a:pPr marL="0" indent="0" eaLnBrk="1" hangingPunct="1">
              <a:lnSpc>
                <a:spcPct val="80000"/>
              </a:lnSpc>
              <a:spcBef>
                <a:spcPts val="1200"/>
              </a:spcBef>
              <a:buNone/>
              <a:defRPr/>
            </a:pPr>
            <a:r>
              <a:rPr lang="en-GB" dirty="0" smtClean="0">
                <a:solidFill>
                  <a:schemeClr val="tx1">
                    <a:lumMod val="95000"/>
                  </a:schemeClr>
                </a:solidFill>
              </a:rPr>
              <a:t>I.</a:t>
            </a:r>
            <a:r>
              <a:rPr lang="en-GB" dirty="0">
                <a:solidFill>
                  <a:schemeClr val="tx1">
                    <a:lumMod val="95000"/>
                  </a:schemeClr>
                </a:solidFill>
              </a:rPr>
              <a:t/>
            </a:r>
            <a:br>
              <a:rPr lang="en-GB" dirty="0">
                <a:solidFill>
                  <a:schemeClr val="tx1">
                    <a:lumMod val="95000"/>
                  </a:schemeClr>
                </a:solidFill>
              </a:rPr>
            </a:br>
            <a:r>
              <a:rPr lang="en-GB" dirty="0">
                <a:solidFill>
                  <a:schemeClr val="tx1">
                    <a:lumMod val="95000"/>
                  </a:schemeClr>
                </a:solidFill>
              </a:rPr>
              <a:t>Relationship Montreal v EC Passenger Rights Regulation, Reg. 261/2004 </a:t>
            </a:r>
            <a:br>
              <a:rPr lang="en-GB" dirty="0">
                <a:solidFill>
                  <a:schemeClr val="tx1">
                    <a:lumMod val="95000"/>
                  </a:schemeClr>
                </a:solidFill>
              </a:rPr>
            </a:br>
            <a:endParaRPr lang="en-GB" dirty="0"/>
          </a:p>
        </p:txBody>
      </p:sp>
    </p:spTree>
    <p:extLst>
      <p:ext uri="{BB962C8B-B14F-4D97-AF65-F5344CB8AC3E}">
        <p14:creationId xmlns:p14="http://schemas.microsoft.com/office/powerpoint/2010/main" val="3730122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046976"/>
          </a:xfrm>
        </p:spPr>
        <p:txBody>
          <a:bodyPr/>
          <a:lstStyle/>
          <a:p>
            <a:pPr eaLnBrk="1" hangingPunct="1"/>
            <a:r>
              <a:rPr lang="en-GB" altLang="en-US" sz="4000" dirty="0" smtClean="0">
                <a:solidFill>
                  <a:srgbClr val="FFFF00"/>
                </a:solidFill>
              </a:rPr>
              <a:t>EC </a:t>
            </a:r>
            <a:r>
              <a:rPr lang="en-GB" altLang="en-US" sz="4000" dirty="0">
                <a:solidFill>
                  <a:srgbClr val="FFFF00"/>
                </a:solidFill>
              </a:rPr>
              <a:t>Passenger Rights </a:t>
            </a:r>
            <a:r>
              <a:rPr lang="en-GB" altLang="en-US" sz="4000" dirty="0" smtClean="0">
                <a:solidFill>
                  <a:srgbClr val="FFFF00"/>
                </a:solidFill>
              </a:rPr>
              <a:t>Regulation 261/2004 </a:t>
            </a:r>
          </a:p>
        </p:txBody>
      </p:sp>
      <p:sp>
        <p:nvSpPr>
          <p:cNvPr id="5123" name="Rectangle 3"/>
          <p:cNvSpPr>
            <a:spLocks noGrp="1" noChangeArrowheads="1"/>
          </p:cNvSpPr>
          <p:nvPr>
            <p:ph idx="1"/>
          </p:nvPr>
        </p:nvSpPr>
        <p:spPr>
          <a:xfrm>
            <a:off x="395536" y="1268760"/>
            <a:ext cx="8424936" cy="5282634"/>
          </a:xfrm>
        </p:spPr>
        <p:txBody>
          <a:bodyPr/>
          <a:lstStyle/>
          <a:p>
            <a:pPr marL="0" indent="0" eaLnBrk="1" hangingPunct="1">
              <a:lnSpc>
                <a:spcPct val="80000"/>
              </a:lnSpc>
              <a:buNone/>
              <a:defRPr/>
            </a:pPr>
            <a:r>
              <a:rPr lang="en-GB" sz="3600" dirty="0" smtClean="0"/>
              <a:t>Coverage:</a:t>
            </a:r>
          </a:p>
          <a:p>
            <a:pPr marL="442913" indent="-442913" eaLnBrk="1" hangingPunct="1">
              <a:lnSpc>
                <a:spcPct val="80000"/>
              </a:lnSpc>
              <a:buFont typeface="+mj-lt"/>
              <a:buAutoNum type="arabicPeriod"/>
              <a:defRPr/>
            </a:pPr>
            <a:r>
              <a:rPr lang="en-GB" dirty="0" smtClean="0"/>
              <a:t>Denied boarding (Art 4)</a:t>
            </a:r>
          </a:p>
          <a:p>
            <a:pPr marL="442913" indent="-442913" eaLnBrk="1" hangingPunct="1">
              <a:lnSpc>
                <a:spcPct val="80000"/>
              </a:lnSpc>
              <a:buFont typeface="+mj-lt"/>
              <a:buAutoNum type="arabicPeriod"/>
              <a:defRPr/>
            </a:pPr>
            <a:r>
              <a:rPr lang="en-GB" dirty="0" smtClean="0"/>
              <a:t>Cancellation </a:t>
            </a:r>
            <a:r>
              <a:rPr lang="en-GB" dirty="0"/>
              <a:t>(Art </a:t>
            </a:r>
            <a:r>
              <a:rPr lang="en-GB" dirty="0" smtClean="0"/>
              <a:t>5)</a:t>
            </a:r>
          </a:p>
          <a:p>
            <a:pPr marL="442913" indent="-442913" eaLnBrk="1" hangingPunct="1">
              <a:lnSpc>
                <a:spcPct val="80000"/>
              </a:lnSpc>
              <a:buFont typeface="+mj-lt"/>
              <a:buAutoNum type="arabicPeriod"/>
              <a:defRPr/>
            </a:pPr>
            <a:r>
              <a:rPr lang="en-GB" dirty="0"/>
              <a:t>Delay (Art </a:t>
            </a:r>
            <a:r>
              <a:rPr lang="en-GB" dirty="0" smtClean="0"/>
              <a:t>6) – no provision of compensation</a:t>
            </a:r>
          </a:p>
          <a:p>
            <a:pPr marL="442913" indent="-442913" eaLnBrk="1" hangingPunct="1">
              <a:lnSpc>
                <a:spcPct val="80000"/>
              </a:lnSpc>
              <a:buFont typeface="+mj-lt"/>
              <a:buAutoNum type="arabicPeriod"/>
              <a:defRPr/>
            </a:pPr>
            <a:r>
              <a:rPr lang="en-GB" dirty="0" smtClean="0"/>
              <a:t>Obligations to inform </a:t>
            </a:r>
            <a:r>
              <a:rPr lang="en-GB" dirty="0"/>
              <a:t>(Art </a:t>
            </a:r>
            <a:r>
              <a:rPr lang="en-GB" dirty="0" smtClean="0"/>
              <a:t>14)</a:t>
            </a:r>
          </a:p>
          <a:p>
            <a:pPr marL="442913" indent="-442913" eaLnBrk="1" hangingPunct="1">
              <a:lnSpc>
                <a:spcPct val="80000"/>
              </a:lnSpc>
              <a:buFont typeface="+mj-lt"/>
              <a:buAutoNum type="arabicPeriod"/>
              <a:defRPr/>
            </a:pPr>
            <a:endParaRPr lang="en-GB" sz="800" dirty="0" smtClean="0"/>
          </a:p>
          <a:p>
            <a:pPr marL="0" indent="0" eaLnBrk="1" hangingPunct="1">
              <a:lnSpc>
                <a:spcPct val="80000"/>
              </a:lnSpc>
              <a:buNone/>
              <a:defRPr/>
            </a:pPr>
            <a:r>
              <a:rPr lang="en-GB" sz="3600" dirty="0" smtClean="0"/>
              <a:t>Remedies:</a:t>
            </a:r>
          </a:p>
          <a:p>
            <a:pPr eaLnBrk="1" hangingPunct="1">
              <a:lnSpc>
                <a:spcPct val="80000"/>
              </a:lnSpc>
              <a:defRPr/>
            </a:pPr>
            <a:r>
              <a:rPr lang="en-GB" dirty="0" smtClean="0"/>
              <a:t>Right to compensation </a:t>
            </a:r>
            <a:r>
              <a:rPr lang="en-GB" dirty="0"/>
              <a:t>(Art </a:t>
            </a:r>
            <a:r>
              <a:rPr lang="en-GB" dirty="0" smtClean="0"/>
              <a:t>7)</a:t>
            </a:r>
          </a:p>
          <a:p>
            <a:pPr eaLnBrk="1" hangingPunct="1">
              <a:lnSpc>
                <a:spcPct val="80000"/>
              </a:lnSpc>
              <a:defRPr/>
            </a:pPr>
            <a:r>
              <a:rPr lang="en-GB" dirty="0" smtClean="0"/>
              <a:t>Right to reimbursement or re-routing </a:t>
            </a:r>
            <a:r>
              <a:rPr lang="en-GB" dirty="0"/>
              <a:t>(Art </a:t>
            </a:r>
            <a:r>
              <a:rPr lang="en-GB" dirty="0" smtClean="0"/>
              <a:t>8)</a:t>
            </a:r>
          </a:p>
          <a:p>
            <a:pPr eaLnBrk="1" hangingPunct="1">
              <a:lnSpc>
                <a:spcPct val="80000"/>
              </a:lnSpc>
              <a:defRPr/>
            </a:pPr>
            <a:r>
              <a:rPr lang="en-GB" dirty="0" smtClean="0"/>
              <a:t>Right to care </a:t>
            </a:r>
            <a:r>
              <a:rPr lang="en-GB" dirty="0"/>
              <a:t>(Art </a:t>
            </a:r>
            <a:r>
              <a:rPr lang="en-GB" dirty="0" smtClean="0"/>
              <a:t>9)</a:t>
            </a:r>
          </a:p>
          <a:p>
            <a:pPr eaLnBrk="1" hangingPunct="1">
              <a:lnSpc>
                <a:spcPct val="80000"/>
              </a:lnSpc>
              <a:defRPr/>
            </a:pPr>
            <a:endParaRPr lang="en-GB" dirty="0" smtClean="0"/>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596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123">
                                            <p:txEl>
                                              <p:pRg st="2" end="2"/>
                                            </p:txEl>
                                          </p:spTgt>
                                        </p:tgtEl>
                                        <p:attrNameLst>
                                          <p:attrName>style.visibility</p:attrName>
                                        </p:attrNameLst>
                                      </p:cBhvr>
                                      <p:to>
                                        <p:strVal val="visible"/>
                                      </p:to>
                                    </p:set>
                                    <p:animEffect transition="in" filter="fade">
                                      <p:cBhvr>
                                        <p:cTn id="18" dur="2000"/>
                                        <p:tgtEl>
                                          <p:spTgt spid="512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Effect transition="in" filter="fade">
                                      <p:cBhvr>
                                        <p:cTn id="23" dur="2000"/>
                                        <p:tgtEl>
                                          <p:spTgt spid="512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123">
                                            <p:txEl>
                                              <p:pRg st="4" end="4"/>
                                            </p:txEl>
                                          </p:spTgt>
                                        </p:tgtEl>
                                        <p:attrNameLst>
                                          <p:attrName>style.visibility</p:attrName>
                                        </p:attrNameLst>
                                      </p:cBhvr>
                                      <p:to>
                                        <p:strVal val="visible"/>
                                      </p:to>
                                    </p:set>
                                    <p:animEffect transition="in" filter="fade">
                                      <p:cBhvr>
                                        <p:cTn id="28" dur="2000"/>
                                        <p:tgtEl>
                                          <p:spTgt spid="512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123">
                                            <p:txEl>
                                              <p:pRg st="6" end="6"/>
                                            </p:txEl>
                                          </p:spTgt>
                                        </p:tgtEl>
                                        <p:attrNameLst>
                                          <p:attrName>style.visibility</p:attrName>
                                        </p:attrNameLst>
                                      </p:cBhvr>
                                      <p:to>
                                        <p:strVal val="visible"/>
                                      </p:to>
                                    </p:set>
                                    <p:animEffect transition="in" filter="fade">
                                      <p:cBhvr>
                                        <p:cTn id="33" dur="2000"/>
                                        <p:tgtEl>
                                          <p:spTgt spid="512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123">
                                            <p:txEl>
                                              <p:pRg st="7" end="7"/>
                                            </p:txEl>
                                          </p:spTgt>
                                        </p:tgtEl>
                                        <p:attrNameLst>
                                          <p:attrName>style.visibility</p:attrName>
                                        </p:attrNameLst>
                                      </p:cBhvr>
                                      <p:to>
                                        <p:strVal val="visible"/>
                                      </p:to>
                                    </p:set>
                                    <p:animEffect transition="in" filter="fade">
                                      <p:cBhvr>
                                        <p:cTn id="38" dur="2000"/>
                                        <p:tgtEl>
                                          <p:spTgt spid="512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123">
                                            <p:txEl>
                                              <p:pRg st="8" end="8"/>
                                            </p:txEl>
                                          </p:spTgt>
                                        </p:tgtEl>
                                        <p:attrNameLst>
                                          <p:attrName>style.visibility</p:attrName>
                                        </p:attrNameLst>
                                      </p:cBhvr>
                                      <p:to>
                                        <p:strVal val="visible"/>
                                      </p:to>
                                    </p:set>
                                    <p:animEffect transition="in" filter="fade">
                                      <p:cBhvr>
                                        <p:cTn id="43" dur="2000"/>
                                        <p:tgtEl>
                                          <p:spTgt spid="512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123">
                                            <p:txEl>
                                              <p:pRg st="9" end="9"/>
                                            </p:txEl>
                                          </p:spTgt>
                                        </p:tgtEl>
                                        <p:attrNameLst>
                                          <p:attrName>style.visibility</p:attrName>
                                        </p:attrNameLst>
                                      </p:cBhvr>
                                      <p:to>
                                        <p:strVal val="visible"/>
                                      </p:to>
                                    </p:set>
                                    <p:animEffect transition="in" filter="fade">
                                      <p:cBhvr>
                                        <p:cTn id="48" dur="2000"/>
                                        <p:tgtEl>
                                          <p:spTgt spid="51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623040"/>
          </a:xfrm>
        </p:spPr>
        <p:txBody>
          <a:bodyPr/>
          <a:lstStyle/>
          <a:p>
            <a:pPr eaLnBrk="1" hangingPunct="1"/>
            <a:r>
              <a:rPr lang="en-GB" altLang="en-US" dirty="0">
                <a:solidFill>
                  <a:srgbClr val="FFFF00"/>
                </a:solidFill>
              </a:rPr>
              <a:t>Relationship Montreal v EC Passenger Rights Regulation, Reg. </a:t>
            </a:r>
            <a:r>
              <a:rPr lang="en-GB" altLang="en-US" dirty="0" smtClean="0">
                <a:solidFill>
                  <a:srgbClr val="FFFF00"/>
                </a:solidFill>
              </a:rPr>
              <a:t>261/2004 </a:t>
            </a:r>
          </a:p>
        </p:txBody>
      </p:sp>
      <p:sp>
        <p:nvSpPr>
          <p:cNvPr id="5123" name="Rectangle 3"/>
          <p:cNvSpPr>
            <a:spLocks noGrp="1" noChangeArrowheads="1"/>
          </p:cNvSpPr>
          <p:nvPr>
            <p:ph idx="1"/>
          </p:nvPr>
        </p:nvSpPr>
        <p:spPr>
          <a:xfrm>
            <a:off x="107504" y="1844824"/>
            <a:ext cx="8784976" cy="4994602"/>
          </a:xfrm>
        </p:spPr>
        <p:txBody>
          <a:bodyPr/>
          <a:lstStyle/>
          <a:p>
            <a:pPr marL="0" indent="0" eaLnBrk="1" hangingPunct="1">
              <a:lnSpc>
                <a:spcPct val="80000"/>
              </a:lnSpc>
              <a:buNone/>
              <a:defRPr/>
            </a:pPr>
            <a:r>
              <a:rPr lang="en-GB" sz="3600" dirty="0"/>
              <a:t>Case C‑344/04 </a:t>
            </a:r>
            <a:r>
              <a:rPr lang="en-GB" sz="3600" i="1" dirty="0"/>
              <a:t>IATA and ELFAA</a:t>
            </a:r>
            <a:r>
              <a:rPr lang="en-GB" sz="3600" dirty="0"/>
              <a:t> </a:t>
            </a:r>
            <a:r>
              <a:rPr lang="en-GB" sz="3600" dirty="0" smtClean="0"/>
              <a:t>[43 </a:t>
            </a:r>
            <a:r>
              <a:rPr lang="en-GB" sz="3600" dirty="0"/>
              <a:t>to </a:t>
            </a:r>
            <a:r>
              <a:rPr lang="en-GB" sz="3600" dirty="0" smtClean="0"/>
              <a:t>46]:</a:t>
            </a:r>
          </a:p>
          <a:p>
            <a:pPr marL="442913" indent="-442913" eaLnBrk="1" hangingPunct="1">
              <a:lnSpc>
                <a:spcPct val="80000"/>
              </a:lnSpc>
              <a:buFont typeface="+mj-lt"/>
              <a:buAutoNum type="arabicPeriod"/>
              <a:defRPr/>
            </a:pPr>
            <a:r>
              <a:rPr lang="en-GB" dirty="0" smtClean="0"/>
              <a:t>Generally 2 types of damages to passengers for long delay</a:t>
            </a:r>
          </a:p>
          <a:p>
            <a:pPr marL="898525" lvl="1" indent="-455613" eaLnBrk="1" hangingPunct="1">
              <a:lnSpc>
                <a:spcPct val="80000"/>
              </a:lnSpc>
              <a:defRPr/>
            </a:pPr>
            <a:r>
              <a:rPr lang="en-GB" dirty="0" smtClean="0"/>
              <a:t>Inconvenience caused by delay: identical for passengers, e.g. refreshments, meals, accommodation phone calls – </a:t>
            </a:r>
          </a:p>
          <a:p>
            <a:pPr marL="898525" lvl="1" indent="-455613" eaLnBrk="1" hangingPunct="1">
              <a:lnSpc>
                <a:spcPct val="80000"/>
              </a:lnSpc>
              <a:buNone/>
              <a:defRPr/>
            </a:pPr>
            <a:r>
              <a:rPr lang="en-GB" dirty="0" smtClean="0"/>
              <a:t>	suitable to standardised and immediate assistance or 	care</a:t>
            </a:r>
          </a:p>
          <a:p>
            <a:pPr marL="898525" lvl="1" indent="-455613" eaLnBrk="1" hangingPunct="1">
              <a:lnSpc>
                <a:spcPct val="80000"/>
              </a:lnSpc>
              <a:defRPr/>
            </a:pPr>
            <a:r>
              <a:rPr lang="en-GB" dirty="0" smtClean="0"/>
              <a:t>Individual damage inherent in reason for travelling – individual claims against airline  - </a:t>
            </a:r>
          </a:p>
          <a:p>
            <a:pPr marL="898525" lvl="1" indent="-455613" eaLnBrk="1" hangingPunct="1">
              <a:lnSpc>
                <a:spcPct val="80000"/>
              </a:lnSpc>
              <a:buNone/>
              <a:defRPr/>
            </a:pPr>
            <a:r>
              <a:rPr lang="en-GB" dirty="0"/>
              <a:t>	</a:t>
            </a:r>
            <a:r>
              <a:rPr lang="en-GB" dirty="0" smtClean="0"/>
              <a:t>MC, arts 19(delay damages), 22(limitation), 29 	(exclusivity)</a:t>
            </a:r>
          </a:p>
          <a:p>
            <a:pPr marL="442913" indent="-442913" eaLnBrk="1" hangingPunct="1">
              <a:lnSpc>
                <a:spcPct val="80000"/>
              </a:lnSpc>
              <a:defRPr/>
            </a:pPr>
            <a:endParaRPr lang="en-GB" sz="3000" b="1" dirty="0" smtClean="0">
              <a:solidFill>
                <a:schemeClr val="tx1">
                  <a:lumMod val="95000"/>
                </a:schemeClr>
              </a:solidFill>
            </a:endParaRPr>
          </a:p>
          <a:p>
            <a:pPr marL="442913" indent="-442913"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578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2000"/>
                                        <p:tgtEl>
                                          <p:spTgt spid="512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2000"/>
                                        <p:tgtEl>
                                          <p:spTgt spid="512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3">
                                            <p:txEl>
                                              <p:pRg st="5" end="5"/>
                                            </p:txEl>
                                          </p:spTgt>
                                        </p:tgtEl>
                                        <p:attrNameLst>
                                          <p:attrName>style.visibility</p:attrName>
                                        </p:attrNameLst>
                                      </p:cBhvr>
                                      <p:to>
                                        <p:strVal val="visible"/>
                                      </p:to>
                                    </p:set>
                                    <p:animEffect transition="in" filter="fade">
                                      <p:cBhvr>
                                        <p:cTn id="25" dur="20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760"/>
            <a:ext cx="9138488" cy="1623040"/>
          </a:xfrm>
        </p:spPr>
        <p:txBody>
          <a:bodyPr/>
          <a:lstStyle/>
          <a:p>
            <a:pPr eaLnBrk="1" hangingPunct="1"/>
            <a:r>
              <a:rPr lang="en-GB" altLang="en-US" dirty="0">
                <a:solidFill>
                  <a:srgbClr val="FFFF00"/>
                </a:solidFill>
              </a:rPr>
              <a:t>Relationship Montreal v EC Passenger Rights Regulation, Reg. </a:t>
            </a:r>
            <a:r>
              <a:rPr lang="en-GB" altLang="en-US" dirty="0" smtClean="0">
                <a:solidFill>
                  <a:srgbClr val="FFFF00"/>
                </a:solidFill>
              </a:rPr>
              <a:t>261/2004 </a:t>
            </a:r>
          </a:p>
        </p:txBody>
      </p:sp>
      <p:sp>
        <p:nvSpPr>
          <p:cNvPr id="5123" name="Rectangle 3"/>
          <p:cNvSpPr>
            <a:spLocks noGrp="1" noChangeArrowheads="1"/>
          </p:cNvSpPr>
          <p:nvPr>
            <p:ph idx="1"/>
          </p:nvPr>
        </p:nvSpPr>
        <p:spPr>
          <a:xfrm>
            <a:off x="395536" y="1772816"/>
            <a:ext cx="8640960" cy="4752528"/>
          </a:xfrm>
        </p:spPr>
        <p:txBody>
          <a:bodyPr/>
          <a:lstStyle/>
          <a:p>
            <a:pPr marL="0" indent="0" eaLnBrk="1" hangingPunct="1">
              <a:lnSpc>
                <a:spcPct val="80000"/>
              </a:lnSpc>
              <a:buNone/>
              <a:defRPr/>
            </a:pPr>
            <a:r>
              <a:rPr lang="en-GB" sz="3600" dirty="0"/>
              <a:t>Case C‑344/04 </a:t>
            </a:r>
            <a:r>
              <a:rPr lang="en-GB" sz="3600" i="1" dirty="0"/>
              <a:t>IATA </a:t>
            </a:r>
            <a:r>
              <a:rPr lang="en-GB" sz="3600" i="1" dirty="0" smtClean="0"/>
              <a:t>&amp; </a:t>
            </a:r>
            <a:r>
              <a:rPr lang="en-GB" sz="3600" i="1" dirty="0"/>
              <a:t>ELFAA</a:t>
            </a:r>
            <a:r>
              <a:rPr lang="en-GB" sz="3600" dirty="0"/>
              <a:t> </a:t>
            </a:r>
            <a:r>
              <a:rPr lang="en-GB" sz="3600" dirty="0" smtClean="0"/>
              <a:t>cont’d:</a:t>
            </a:r>
          </a:p>
          <a:p>
            <a:pPr marL="442913" indent="-442913" eaLnBrk="1" hangingPunct="1">
              <a:lnSpc>
                <a:spcPct val="80000"/>
              </a:lnSpc>
              <a:buNone/>
              <a:defRPr/>
            </a:pPr>
            <a:r>
              <a:rPr lang="en-GB" dirty="0" smtClean="0"/>
              <a:t>2. Exclusivity of MC cannot </a:t>
            </a:r>
            <a:r>
              <a:rPr lang="en-GB" dirty="0"/>
              <a:t>prevent </a:t>
            </a:r>
            <a:r>
              <a:rPr lang="en-GB" dirty="0" smtClean="0"/>
              <a:t>public authorities’ intervention “to </a:t>
            </a:r>
            <a:r>
              <a:rPr lang="en-GB" dirty="0"/>
              <a:t>redress in a standardised and </a:t>
            </a:r>
            <a:r>
              <a:rPr lang="en-GB" dirty="0" smtClean="0"/>
              <a:t>immediate manner</a:t>
            </a:r>
            <a:r>
              <a:rPr lang="en-GB" dirty="0"/>
              <a:t>, the damage that is constituted by the </a:t>
            </a:r>
            <a:r>
              <a:rPr lang="en-GB" dirty="0" smtClean="0"/>
              <a:t>inconvenience that delay … causes”</a:t>
            </a:r>
          </a:p>
          <a:p>
            <a:pPr marL="442913" indent="-442913" eaLnBrk="1" hangingPunct="1">
              <a:lnSpc>
                <a:spcPct val="80000"/>
              </a:lnSpc>
              <a:buNone/>
              <a:defRPr/>
            </a:pPr>
            <a:r>
              <a:rPr lang="en-GB" dirty="0" smtClean="0"/>
              <a:t>3. System of Reg.261/2004 simply </a:t>
            </a:r>
            <a:r>
              <a:rPr lang="en-GB" u="sng" dirty="0" smtClean="0"/>
              <a:t>operates at an earlier stage</a:t>
            </a:r>
            <a:r>
              <a:rPr lang="en-GB" dirty="0" smtClean="0"/>
              <a:t> than the system which results form the Montreal Convention</a:t>
            </a:r>
          </a:p>
          <a:p>
            <a:pPr marL="442913" indent="-442913" eaLnBrk="1" hangingPunct="1">
              <a:lnSpc>
                <a:spcPct val="80000"/>
              </a:lnSpc>
              <a:buNone/>
              <a:defRPr/>
            </a:pPr>
            <a:r>
              <a:rPr lang="en-GB" dirty="0" smtClean="0"/>
              <a:t>4. Consumer protection primary objective of       Reg.261/2004</a:t>
            </a:r>
          </a:p>
          <a:p>
            <a:pPr marL="442913" indent="-442913" eaLnBrk="1" hangingPunct="1">
              <a:lnSpc>
                <a:spcPct val="80000"/>
              </a:lnSpc>
              <a:buNone/>
              <a:defRPr/>
            </a:pPr>
            <a:endParaRPr lang="en-GB" sz="3600" dirty="0" smtClean="0">
              <a:solidFill>
                <a:srgbClr val="00FF00"/>
              </a:solidFill>
            </a:endParaRPr>
          </a:p>
          <a:p>
            <a:pPr marL="442913" indent="-442913" eaLnBrk="1" hangingPunct="1">
              <a:lnSpc>
                <a:spcPct val="80000"/>
              </a:lnSpc>
              <a:buNone/>
              <a:defRPr/>
            </a:pPr>
            <a:endParaRPr lang="en-GB" sz="3600" dirty="0"/>
          </a:p>
          <a:p>
            <a:pPr marL="0" indent="0" eaLnBrk="1" hangingPunct="1">
              <a:lnSpc>
                <a:spcPct val="80000"/>
              </a:lnSpc>
              <a:buNone/>
              <a:defRPr/>
            </a:pPr>
            <a:endParaRPr lang="en-GB" sz="3600" dirty="0" smtClean="0"/>
          </a:p>
          <a:p>
            <a:pPr eaLnBrk="1" hangingPunct="1">
              <a:lnSpc>
                <a:spcPct val="80000"/>
              </a:lnSpc>
              <a:defRPr/>
            </a:pPr>
            <a:endParaRPr lang="en-GB" sz="3000" b="1" dirty="0" smtClean="0">
              <a:solidFill>
                <a:schemeClr val="tx1">
                  <a:lumMod val="95000"/>
                </a:schemeClr>
              </a:solidFill>
            </a:endParaRPr>
          </a:p>
          <a:p>
            <a:pPr marL="609600" indent="-609600" eaLnBrk="1" hangingPunct="1">
              <a:lnSpc>
                <a:spcPct val="80000"/>
              </a:lnSpc>
              <a:defRPr/>
            </a:pPr>
            <a:endParaRPr lang="en-GB" sz="3000" dirty="0" smtClean="0">
              <a:solidFill>
                <a:schemeClr val="tx1">
                  <a:lumMod val="95000"/>
                </a:schemeClr>
              </a:solidFill>
            </a:endParaRPr>
          </a:p>
        </p:txBody>
      </p:sp>
      <p:pic>
        <p:nvPicPr>
          <p:cNvPr id="6148" name="Picture 4" descr="CRE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5488" y="5717063"/>
            <a:ext cx="11430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302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fade">
                                      <p:cBhvr>
                                        <p:cTn id="10" dur="2000"/>
                                        <p:tgtEl>
                                          <p:spTgt spid="512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fade">
                                      <p:cBhvr>
                                        <p:cTn id="13" dur="2000"/>
                                        <p:tgtEl>
                                          <p:spTgt spid="512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123">
                                            <p:txEl>
                                              <p:pRg st="2" end="2"/>
                                            </p:txEl>
                                          </p:spTgt>
                                        </p:tgtEl>
                                        <p:attrNameLst>
                                          <p:attrName>style.visibility</p:attrName>
                                        </p:attrNameLst>
                                      </p:cBhvr>
                                      <p:to>
                                        <p:strVal val="visible"/>
                                      </p:to>
                                    </p:set>
                                    <p:animEffect transition="in" filter="fade">
                                      <p:cBhvr>
                                        <p:cTn id="18" dur="2000"/>
                                        <p:tgtEl>
                                          <p:spTgt spid="512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Effect transition="in" filter="fade">
                                      <p:cBhvr>
                                        <p:cTn id="23" dur="2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p"/>
    </p:bld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12949</TotalTime>
  <Words>3563</Words>
  <Application>Microsoft Office PowerPoint</Application>
  <PresentationFormat>On-screen Show (4:3)</PresentationFormat>
  <Paragraphs>285</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The EU Passenger Rights Regulation and air passenger rights in case of “missed flights”</vt:lpstr>
      <vt:lpstr>Overview</vt:lpstr>
      <vt:lpstr>The Facts</vt:lpstr>
      <vt:lpstr>The Problems</vt:lpstr>
      <vt:lpstr>The Law</vt:lpstr>
      <vt:lpstr>I. Relationship Montreal v EC Passenger Rights Regulation, Reg. 261/2004  </vt:lpstr>
      <vt:lpstr>EC Passenger Rights Regulation 261/2004 </vt:lpstr>
      <vt:lpstr>Relationship Montreal v EC Passenger Rights Regulation, Reg. 261/2004 </vt:lpstr>
      <vt:lpstr>Relationship Montreal v EC Passenger Rights Regulation, Reg. 261/2004 </vt:lpstr>
      <vt:lpstr>Relationship Montreal v EC Passenger Rights Regulation, Reg. 261/2004 </vt:lpstr>
      <vt:lpstr>Relationship Montreal v EC Passenger Rights Regulation, Reg. 261/2004 </vt:lpstr>
      <vt:lpstr>Caldwell v EasyJet </vt:lpstr>
      <vt:lpstr>II. Jurisdiction</vt:lpstr>
      <vt:lpstr>Jurisdiction </vt:lpstr>
      <vt:lpstr>Montreal Convention 1999</vt:lpstr>
      <vt:lpstr>Reminder of Facts</vt:lpstr>
      <vt:lpstr>Caldwell v EasyJet </vt:lpstr>
      <vt:lpstr>Caldwell v EasyJet </vt:lpstr>
      <vt:lpstr>Special jurisdiction - Art 7 Br I Recast</vt:lpstr>
      <vt:lpstr>C-204/08 Rehder v Air Baltic Corp </vt:lpstr>
      <vt:lpstr>Connecting/successive flights</vt:lpstr>
      <vt:lpstr>Connecting/successive flights</vt:lpstr>
      <vt:lpstr>C-204/08 Rehder v Air Baltic Corp </vt:lpstr>
      <vt:lpstr>C-204/08 Rehder v Air Baltic Corp </vt:lpstr>
      <vt:lpstr>Connecting/successive flights</vt:lpstr>
      <vt:lpstr>III. Claim for damages due to breach of contract </vt:lpstr>
      <vt:lpstr>EasyJet Terms and Conditions</vt:lpstr>
      <vt:lpstr>Breach of contract</vt:lpstr>
      <vt:lpstr>IV. Denied boarding</vt:lpstr>
      <vt:lpstr>Denied Boarding (DB)</vt:lpstr>
      <vt:lpstr>Extraordinary circumstances</vt:lpstr>
      <vt:lpstr>Denied Boarding (DB)</vt:lpstr>
      <vt:lpstr>Conclusion</vt:lpstr>
      <vt:lpstr> The End</vt:lpstr>
    </vt:vector>
  </TitlesOfParts>
  <Company>Northumbria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 of International Trade</dc:title>
  <dc:creator>IT Services</dc:creator>
  <cp:lastModifiedBy>A User</cp:lastModifiedBy>
  <cp:revision>860</cp:revision>
  <cp:lastPrinted>2015-11-10T20:38:04Z</cp:lastPrinted>
  <dcterms:created xsi:type="dcterms:W3CDTF">2007-10-30T10:40:27Z</dcterms:created>
  <dcterms:modified xsi:type="dcterms:W3CDTF">2015-12-07T15:45:46Z</dcterms:modified>
</cp:coreProperties>
</file>